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 id="2147483698" r:id="rId4"/>
  </p:sldMasterIdLst>
  <p:notesMasterIdLst>
    <p:notesMasterId r:id="rId28"/>
  </p:notesMasterIdLst>
  <p:sldIdLst>
    <p:sldId id="1327" r:id="rId5"/>
    <p:sldId id="1328" r:id="rId6"/>
    <p:sldId id="1329" r:id="rId7"/>
    <p:sldId id="1330" r:id="rId8"/>
    <p:sldId id="1499" r:id="rId9"/>
    <p:sldId id="1498" r:id="rId10"/>
    <p:sldId id="1496" r:id="rId11"/>
    <p:sldId id="1500" r:id="rId12"/>
    <p:sldId id="1502" r:id="rId13"/>
    <p:sldId id="1487" r:id="rId14"/>
    <p:sldId id="1344" r:id="rId15"/>
    <p:sldId id="1345" r:id="rId16"/>
    <p:sldId id="1349" r:id="rId17"/>
    <p:sldId id="1493" r:id="rId18"/>
    <p:sldId id="1342" r:id="rId19"/>
    <p:sldId id="1198" r:id="rId20"/>
    <p:sldId id="1284" r:id="rId21"/>
    <p:sldId id="1242" r:id="rId22"/>
    <p:sldId id="596" r:id="rId23"/>
    <p:sldId id="1197" r:id="rId24"/>
    <p:sldId id="1492" r:id="rId25"/>
    <p:sldId id="1491" r:id="rId26"/>
    <p:sldId id="1275"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customXml" Target="../customXml/item2.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9000E-0CAA-41D9-921E-F9698541A0E1}" type="datetimeFigureOut">
              <a:rPr lang="en-US" smtClean="0"/>
              <a:t>5/16/2025</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45649F-4DC7-4CDA-A315-B88C50E0C238}" type="slidenum">
              <a:rPr lang="en-US" smtClean="0"/>
              <a:t>‹#›</a:t>
            </a:fld>
            <a:endParaRPr lang="en-US"/>
          </a:p>
        </p:txBody>
      </p:sp>
    </p:spTree>
    <p:extLst>
      <p:ext uri="{BB962C8B-B14F-4D97-AF65-F5344CB8AC3E}">
        <p14:creationId xmlns:p14="http://schemas.microsoft.com/office/powerpoint/2010/main" val="2477937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3584"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13584" rtl="0" eaLnBrk="1" fontAlgn="auto" latinLnBrk="0" hangingPunct="1">
                <a:lnSpc>
                  <a:spcPct val="100000"/>
                </a:lnSpc>
                <a:spcBef>
                  <a:spcPts val="0"/>
                </a:spcBef>
                <a:spcAft>
                  <a:spcPts val="0"/>
                </a:spcAft>
                <a:buClrTx/>
                <a:buSzTx/>
                <a:buFontTx/>
                <a:buNone/>
                <a:tabLst/>
                <a:defRPr/>
              </a:pPr>
              <a:t>12</a:t>
            </a:fld>
            <a:endPar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54343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657475" y="492125"/>
            <a:ext cx="4352925" cy="2449513"/>
          </a:xfrm>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pPr marL="0" marR="0" lvl="0" indent="0" algn="r" defTabSz="859756"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859756" rtl="0" eaLnBrk="1" fontAlgn="auto" latinLnBrk="0" hangingPunct="1">
                <a:lnSpc>
                  <a:spcPct val="100000"/>
                </a:lnSpc>
                <a:spcBef>
                  <a:spcPts val="0"/>
                </a:spcBef>
                <a:spcAft>
                  <a:spcPts val="0"/>
                </a:spcAft>
                <a:buClrTx/>
                <a:buSzTx/>
                <a:buFontTx/>
                <a:buNone/>
                <a:tabLst/>
                <a:defRPr/>
              </a:pPr>
              <a:t>15</a:t>
            </a:fld>
            <a:endPar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616035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54013" y="679450"/>
            <a:ext cx="6005512" cy="33782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808771"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808771"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967094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300" b="0" i="0" u="none" strike="noStrike" kern="1200" cap="none" spc="0" normalizeH="0" baseline="0" noProof="0" smtClean="0">
                <a:ln>
                  <a:noFill/>
                </a:ln>
                <a:solidFill>
                  <a:prstClr val="black"/>
                </a:solidFill>
                <a:effectLst/>
                <a:uLnTx/>
                <a:uFillTx/>
                <a:latin typeface="Calibri"/>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143679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657475" y="492125"/>
            <a:ext cx="4352925" cy="2449513"/>
          </a:xfrm>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pPr marL="0" marR="0" lvl="0" indent="0" algn="r" defTabSz="913375"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13375" rtl="0" eaLnBrk="1" fontAlgn="auto" latinLnBrk="0" hangingPunct="1">
                <a:lnSpc>
                  <a:spcPct val="100000"/>
                </a:lnSpc>
                <a:spcBef>
                  <a:spcPts val="0"/>
                </a:spcBef>
                <a:spcAft>
                  <a:spcPts val="0"/>
                </a:spcAft>
                <a:buClrTx/>
                <a:buSzTx/>
                <a:buFontTx/>
                <a:buNone/>
                <a:tabLst/>
                <a:defRPr/>
              </a:pPr>
              <a:t>20</a:t>
            </a:fld>
            <a:endParaRPr kumimoji="1" lang="ja-JP" altLang="en-US" sz="13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035623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D92007-F74E-4666-AE3F-BFF66220CB70}" type="slidenum">
              <a:rPr lang="en-US" smtClean="0"/>
              <a:t>21</a:t>
            </a:fld>
            <a:endParaRPr lang="en-US"/>
          </a:p>
        </p:txBody>
      </p:sp>
    </p:spTree>
    <p:extLst>
      <p:ext uri="{BB962C8B-B14F-4D97-AF65-F5344CB8AC3E}">
        <p14:creationId xmlns:p14="http://schemas.microsoft.com/office/powerpoint/2010/main" val="3946398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860176" rtl="0" eaLnBrk="1" fontAlgn="auto" latinLnBrk="0" hangingPunct="1">
              <a:lnSpc>
                <a:spcPct val="100000"/>
              </a:lnSpc>
              <a:spcBef>
                <a:spcPts val="0"/>
              </a:spcBef>
              <a:spcAft>
                <a:spcPts val="0"/>
              </a:spcAft>
              <a:buClrTx/>
              <a:buSzTx/>
              <a:buFontTx/>
              <a:buNone/>
              <a:tabLst/>
              <a:defRPr/>
            </a:pPr>
            <a:fld id="{F8B2BEB6-9522-4A8A-9B6C-B89D2AE06338}"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860176"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81215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3115"/>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246"/>
            </a:lvl1pPr>
            <a:lvl2pPr marL="237390" indent="0" algn="ctr">
              <a:buNone/>
              <a:defRPr sz="1038"/>
            </a:lvl2pPr>
            <a:lvl3pPr marL="474779" indent="0" algn="ctr">
              <a:buNone/>
              <a:defRPr sz="935"/>
            </a:lvl3pPr>
            <a:lvl4pPr marL="712169" indent="0" algn="ctr">
              <a:buNone/>
              <a:defRPr sz="831"/>
            </a:lvl4pPr>
            <a:lvl5pPr marL="949559" indent="0" algn="ctr">
              <a:buNone/>
              <a:defRPr sz="831"/>
            </a:lvl5pPr>
            <a:lvl6pPr marL="1186948" indent="0" algn="ctr">
              <a:buNone/>
              <a:defRPr sz="831"/>
            </a:lvl6pPr>
            <a:lvl7pPr marL="1424338" indent="0" algn="ctr">
              <a:buNone/>
              <a:defRPr sz="831"/>
            </a:lvl7pPr>
            <a:lvl8pPr marL="1661728" indent="0" algn="ctr">
              <a:buNone/>
              <a:defRPr sz="831"/>
            </a:lvl8pPr>
            <a:lvl9pPr marL="1899117" indent="0" algn="ctr">
              <a:buNone/>
              <a:defRPr sz="831"/>
            </a:lvl9pPr>
          </a:lstStyle>
          <a:p>
            <a:r>
              <a:rPr lang="en-US"/>
              <a:t>Click to edit Master subtitle style</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129086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9" cy="1600200"/>
          </a:xfrm>
        </p:spPr>
        <p:txBody>
          <a:bodyPr anchor="b"/>
          <a:lstStyle>
            <a:lvl1pPr>
              <a:defRPr sz="1662"/>
            </a:lvl1pPr>
          </a:lstStyle>
          <a:p>
            <a:r>
              <a:rPr lang="en-US"/>
              <a:t>Click to edit Master title style</a:t>
            </a:r>
          </a:p>
        </p:txBody>
      </p:sp>
      <p:sp>
        <p:nvSpPr>
          <p:cNvPr id="3" name="Content Placeholder 2"/>
          <p:cNvSpPr>
            <a:spLocks noGrp="1"/>
          </p:cNvSpPr>
          <p:nvPr>
            <p:ph idx="1"/>
          </p:nvPr>
        </p:nvSpPr>
        <p:spPr>
          <a:xfrm>
            <a:off x="5183189" y="987428"/>
            <a:ext cx="6172201" cy="4873625"/>
          </a:xfrm>
        </p:spPr>
        <p:txBody>
          <a:bodyPr/>
          <a:lstStyle>
            <a:lvl1pPr>
              <a:defRPr sz="1662"/>
            </a:lvl1pPr>
            <a:lvl2pPr>
              <a:defRPr sz="1454"/>
            </a:lvl2pPr>
            <a:lvl3pPr>
              <a:defRPr sz="1246"/>
            </a:lvl3pPr>
            <a:lvl4pPr>
              <a:defRPr sz="1038"/>
            </a:lvl4pPr>
            <a:lvl5pPr>
              <a:defRPr sz="1038"/>
            </a:lvl5pPr>
            <a:lvl6pPr>
              <a:defRPr sz="1038"/>
            </a:lvl6pPr>
            <a:lvl7pPr>
              <a:defRPr sz="1038"/>
            </a:lvl7pPr>
            <a:lvl8pPr>
              <a:defRPr sz="1038"/>
            </a:lvl8pPr>
            <a:lvl9pPr>
              <a:defRPr sz="10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9" cy="3811588"/>
          </a:xfrm>
        </p:spPr>
        <p:txBody>
          <a:bodyPr/>
          <a:lstStyle>
            <a:lvl1pPr marL="0" indent="0">
              <a:buNone/>
              <a:defRPr sz="831"/>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Click to edit Master text styles</a:t>
            </a:r>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786202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9" cy="1600200"/>
          </a:xfrm>
        </p:spPr>
        <p:txBody>
          <a:bodyPr anchor="b"/>
          <a:lstStyle>
            <a:lvl1pPr>
              <a:defRPr sz="1662"/>
            </a:lvl1pPr>
          </a:lstStyle>
          <a:p>
            <a:r>
              <a:rPr lang="en-US"/>
              <a:t>Click to edit Master title style</a:t>
            </a:r>
          </a:p>
        </p:txBody>
      </p:sp>
      <p:sp>
        <p:nvSpPr>
          <p:cNvPr id="3" name="Picture Placeholder 2"/>
          <p:cNvSpPr>
            <a:spLocks noGrp="1" noChangeAspect="1"/>
          </p:cNvSpPr>
          <p:nvPr>
            <p:ph type="pic" idx="1"/>
          </p:nvPr>
        </p:nvSpPr>
        <p:spPr>
          <a:xfrm>
            <a:off x="5183189" y="987428"/>
            <a:ext cx="6172201" cy="4873625"/>
          </a:xfrm>
        </p:spPr>
        <p:txBody>
          <a:bodyPr anchor="t"/>
          <a:lstStyle>
            <a:lvl1pPr marL="0" indent="0">
              <a:buNone/>
              <a:defRPr sz="1662"/>
            </a:lvl1pPr>
            <a:lvl2pPr marL="237390" indent="0">
              <a:buNone/>
              <a:defRPr sz="1454"/>
            </a:lvl2pPr>
            <a:lvl3pPr marL="474779" indent="0">
              <a:buNone/>
              <a:defRPr sz="1246"/>
            </a:lvl3pPr>
            <a:lvl4pPr marL="712169" indent="0">
              <a:buNone/>
              <a:defRPr sz="1038"/>
            </a:lvl4pPr>
            <a:lvl5pPr marL="949559" indent="0">
              <a:buNone/>
              <a:defRPr sz="1038"/>
            </a:lvl5pPr>
            <a:lvl6pPr marL="1186948" indent="0">
              <a:buNone/>
              <a:defRPr sz="1038"/>
            </a:lvl6pPr>
            <a:lvl7pPr marL="1424338" indent="0">
              <a:buNone/>
              <a:defRPr sz="1038"/>
            </a:lvl7pPr>
            <a:lvl8pPr marL="1661728" indent="0">
              <a:buNone/>
              <a:defRPr sz="1038"/>
            </a:lvl8pPr>
            <a:lvl9pPr marL="1899117" indent="0">
              <a:buNone/>
              <a:defRPr sz="1038"/>
            </a:lvl9pPr>
          </a:lstStyle>
          <a:p>
            <a:r>
              <a:rPr lang="en-US"/>
              <a:t>Click icon to add picture</a:t>
            </a:r>
          </a:p>
        </p:txBody>
      </p:sp>
      <p:sp>
        <p:nvSpPr>
          <p:cNvPr id="4" name="Text Placeholder 3"/>
          <p:cNvSpPr>
            <a:spLocks noGrp="1"/>
          </p:cNvSpPr>
          <p:nvPr>
            <p:ph type="body" sz="half" idx="2"/>
          </p:nvPr>
        </p:nvSpPr>
        <p:spPr>
          <a:xfrm>
            <a:off x="839789" y="2057400"/>
            <a:ext cx="3932239" cy="3811588"/>
          </a:xfrm>
        </p:spPr>
        <p:txBody>
          <a:bodyPr/>
          <a:lstStyle>
            <a:lvl1pPr marL="0" indent="0">
              <a:buNone/>
              <a:defRPr sz="831"/>
            </a:lvl1pPr>
            <a:lvl2pPr marL="237390" indent="0">
              <a:buNone/>
              <a:defRPr sz="727"/>
            </a:lvl2pPr>
            <a:lvl3pPr marL="474779" indent="0">
              <a:buNone/>
              <a:defRPr sz="623"/>
            </a:lvl3pPr>
            <a:lvl4pPr marL="712169" indent="0">
              <a:buNone/>
              <a:defRPr sz="519"/>
            </a:lvl4pPr>
            <a:lvl5pPr marL="949559" indent="0">
              <a:buNone/>
              <a:defRPr sz="519"/>
            </a:lvl5pPr>
            <a:lvl6pPr marL="1186948" indent="0">
              <a:buNone/>
              <a:defRPr sz="519"/>
            </a:lvl6pPr>
            <a:lvl7pPr marL="1424338" indent="0">
              <a:buNone/>
              <a:defRPr sz="519"/>
            </a:lvl7pPr>
            <a:lvl8pPr marL="1661728" indent="0">
              <a:buNone/>
              <a:defRPr sz="519"/>
            </a:lvl8pPr>
            <a:lvl9pPr marL="1899117" indent="0">
              <a:buNone/>
              <a:defRPr sz="519"/>
            </a:lvl9pPr>
          </a:lstStyle>
          <a:p>
            <a:pPr lvl="0"/>
            <a:r>
              <a:rPr lang="en-US"/>
              <a:t>Click to edit Master text styles</a:t>
            </a:r>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20281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950401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147305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E646E9-0513-1B16-FCC8-D9A13FD92D8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F6985B4-C9F1-9F05-6A44-547954CED4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F5D96CE-13CB-3306-667B-553175CE8F39}"/>
              </a:ext>
            </a:extLst>
          </p:cNvPr>
          <p:cNvSpPr>
            <a:spLocks noGrp="1"/>
          </p:cNvSpPr>
          <p:nvPr>
            <p:ph type="dt" sz="half" idx="10"/>
          </p:nvPr>
        </p:nvSpPr>
        <p:spPr/>
        <p:txBody>
          <a:bodyPr/>
          <a:lstStyle/>
          <a:p>
            <a:fld id="{CD263426-4FF3-421E-80A3-BD288FDE67DF}" type="datetime1">
              <a:rPr kumimoji="1" lang="ja-JP" altLang="en-US" smtClean="0"/>
              <a:t>2025/5/16</a:t>
            </a:fld>
            <a:endParaRPr kumimoji="1" lang="ja-JP" altLang="en-US"/>
          </a:p>
        </p:txBody>
      </p:sp>
      <p:sp>
        <p:nvSpPr>
          <p:cNvPr id="5" name="フッター プレースホルダー 4">
            <a:extLst>
              <a:ext uri="{FF2B5EF4-FFF2-40B4-BE49-F238E27FC236}">
                <a16:creationId xmlns:a16="http://schemas.microsoft.com/office/drawing/2014/main" id="{9E97E046-3783-FCCB-F2DF-91828F2FF18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9FFDCE-340E-A1D2-8536-CB2EED474BE6}"/>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1581443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B21AD5-02ED-8DA3-8A71-F733C3FD152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32F5233-6492-1D0A-4FA4-16F4D92CCDF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5ABF776-8084-EE15-19D8-D0B853E30225}"/>
              </a:ext>
            </a:extLst>
          </p:cNvPr>
          <p:cNvSpPr>
            <a:spLocks noGrp="1"/>
          </p:cNvSpPr>
          <p:nvPr>
            <p:ph type="dt" sz="half" idx="10"/>
          </p:nvPr>
        </p:nvSpPr>
        <p:spPr/>
        <p:txBody>
          <a:bodyPr/>
          <a:lstStyle/>
          <a:p>
            <a:fld id="{BCF12285-7B8A-4419-B846-9F1CBD69CEE3}" type="datetime1">
              <a:rPr kumimoji="1" lang="ja-JP" altLang="en-US" smtClean="0"/>
              <a:t>2025/5/16</a:t>
            </a:fld>
            <a:endParaRPr kumimoji="1" lang="ja-JP" altLang="en-US"/>
          </a:p>
        </p:txBody>
      </p:sp>
      <p:sp>
        <p:nvSpPr>
          <p:cNvPr id="5" name="フッター プレースホルダー 4">
            <a:extLst>
              <a:ext uri="{FF2B5EF4-FFF2-40B4-BE49-F238E27FC236}">
                <a16:creationId xmlns:a16="http://schemas.microsoft.com/office/drawing/2014/main" id="{BFBD346C-8BA3-BFC8-2DCB-B530D2CC67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F79C9A-5F3B-5190-5301-0733D14DCA2F}"/>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523765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D14CD-EEB9-B06A-193A-7DDE0BB298C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25CC466-8A05-40F7-E963-7A74E697AA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B3E886F-D4FB-12B5-F6FC-D096E8FAB774}"/>
              </a:ext>
            </a:extLst>
          </p:cNvPr>
          <p:cNvSpPr>
            <a:spLocks noGrp="1"/>
          </p:cNvSpPr>
          <p:nvPr>
            <p:ph type="dt" sz="half" idx="10"/>
          </p:nvPr>
        </p:nvSpPr>
        <p:spPr/>
        <p:txBody>
          <a:bodyPr/>
          <a:lstStyle/>
          <a:p>
            <a:fld id="{559DBFB0-66C3-4787-9B88-47B9E54A4CA9}" type="datetime1">
              <a:rPr kumimoji="1" lang="ja-JP" altLang="en-US" smtClean="0"/>
              <a:t>2025/5/16</a:t>
            </a:fld>
            <a:endParaRPr kumimoji="1" lang="ja-JP" altLang="en-US"/>
          </a:p>
        </p:txBody>
      </p:sp>
      <p:sp>
        <p:nvSpPr>
          <p:cNvPr id="5" name="フッター プレースホルダー 4">
            <a:extLst>
              <a:ext uri="{FF2B5EF4-FFF2-40B4-BE49-F238E27FC236}">
                <a16:creationId xmlns:a16="http://schemas.microsoft.com/office/drawing/2014/main" id="{E92FB344-FA9F-87B3-EB0C-F3271A09386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4F203B-3A47-3A72-A416-4A25BB3670ED}"/>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1542236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A4E537-2E3F-7DE3-CBCF-B4CD06F107C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2DC457-5352-9531-9AD5-F40F2894FAE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A760AB9-FEAA-9BF6-724E-1997BA891861}"/>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5136B35-11AF-7DB1-1848-F590DB97782F}"/>
              </a:ext>
            </a:extLst>
          </p:cNvPr>
          <p:cNvSpPr>
            <a:spLocks noGrp="1"/>
          </p:cNvSpPr>
          <p:nvPr>
            <p:ph type="dt" sz="half" idx="10"/>
          </p:nvPr>
        </p:nvSpPr>
        <p:spPr/>
        <p:txBody>
          <a:bodyPr/>
          <a:lstStyle/>
          <a:p>
            <a:fld id="{4B4A217E-3271-4A71-82AD-4B3CC8A9B3A3}" type="datetime1">
              <a:rPr kumimoji="1" lang="ja-JP" altLang="en-US" smtClean="0"/>
              <a:t>2025/5/16</a:t>
            </a:fld>
            <a:endParaRPr kumimoji="1" lang="ja-JP" altLang="en-US"/>
          </a:p>
        </p:txBody>
      </p:sp>
      <p:sp>
        <p:nvSpPr>
          <p:cNvPr id="6" name="フッター プレースホルダー 5">
            <a:extLst>
              <a:ext uri="{FF2B5EF4-FFF2-40B4-BE49-F238E27FC236}">
                <a16:creationId xmlns:a16="http://schemas.microsoft.com/office/drawing/2014/main" id="{EF91AD89-D4B6-C1AC-7432-5892F2659AE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2C8EFF5-86F6-CCDD-79E8-EE6210D93614}"/>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897572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D598B6-708F-ED14-7516-8BFAA5A3FE6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45DC3CA-82AC-6887-F50A-068CD3752F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303DA14-D7B4-39AA-B688-5409773536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E121C81-E954-9961-3378-624D052973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05C854C-7518-51DB-E261-B960AD46795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32B21C7-D29B-27F1-6050-4F0F6C7A0E74}"/>
              </a:ext>
            </a:extLst>
          </p:cNvPr>
          <p:cNvSpPr>
            <a:spLocks noGrp="1"/>
          </p:cNvSpPr>
          <p:nvPr>
            <p:ph type="dt" sz="half" idx="10"/>
          </p:nvPr>
        </p:nvSpPr>
        <p:spPr/>
        <p:txBody>
          <a:bodyPr/>
          <a:lstStyle/>
          <a:p>
            <a:fld id="{1FFE156F-0045-4AC9-8885-526EBACBC93E}" type="datetime1">
              <a:rPr kumimoji="1" lang="ja-JP" altLang="en-US" smtClean="0"/>
              <a:t>2025/5/16</a:t>
            </a:fld>
            <a:endParaRPr kumimoji="1" lang="ja-JP" altLang="en-US"/>
          </a:p>
        </p:txBody>
      </p:sp>
      <p:sp>
        <p:nvSpPr>
          <p:cNvPr id="8" name="フッター プレースホルダー 7">
            <a:extLst>
              <a:ext uri="{FF2B5EF4-FFF2-40B4-BE49-F238E27FC236}">
                <a16:creationId xmlns:a16="http://schemas.microsoft.com/office/drawing/2014/main" id="{AC1F03B5-6A99-7249-F702-48C4E56BBA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499F5F8-427E-F2B1-88BA-875534A7781E}"/>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662111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C0573-F024-527B-E6DC-3A0430ECFF82}"/>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396D099-A5D7-FD0B-C253-8E2B5F15C15D}"/>
              </a:ext>
            </a:extLst>
          </p:cNvPr>
          <p:cNvSpPr>
            <a:spLocks noGrp="1"/>
          </p:cNvSpPr>
          <p:nvPr>
            <p:ph type="dt" sz="half" idx="10"/>
          </p:nvPr>
        </p:nvSpPr>
        <p:spPr/>
        <p:txBody>
          <a:bodyPr/>
          <a:lstStyle/>
          <a:p>
            <a:fld id="{2B461392-0D84-468A-9BBB-1B2588AE5400}" type="datetime1">
              <a:rPr kumimoji="1" lang="ja-JP" altLang="en-US" smtClean="0"/>
              <a:t>2025/5/16</a:t>
            </a:fld>
            <a:endParaRPr kumimoji="1" lang="ja-JP" altLang="en-US"/>
          </a:p>
        </p:txBody>
      </p:sp>
      <p:sp>
        <p:nvSpPr>
          <p:cNvPr id="4" name="フッター プレースホルダー 3">
            <a:extLst>
              <a:ext uri="{FF2B5EF4-FFF2-40B4-BE49-F238E27FC236}">
                <a16:creationId xmlns:a16="http://schemas.microsoft.com/office/drawing/2014/main" id="{FE60F2E3-84D0-0873-9F5F-278315D9E11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6CE838F-4965-E2C5-8514-DB1D322584E5}"/>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1748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07701" y="188642"/>
            <a:ext cx="8352928" cy="720079"/>
          </a:xfrm>
        </p:spPr>
        <p:txBody>
          <a:bodyPr>
            <a:normAutofit/>
          </a:bodyPr>
          <a:lstStyle>
            <a:lvl1pPr algn="ctr">
              <a:defRPr sz="2400">
                <a:solidFill>
                  <a:schemeClr val="accent1">
                    <a:lumMod val="75000"/>
                  </a:schemeClr>
                </a:solidFill>
                <a:latin typeface="Aharoni" panose="02010803020104030203" pitchFamily="2" charset="-79"/>
                <a:cs typeface="Aharoni" panose="02010803020104030203" pitchFamily="2" charset="-79"/>
              </a:defRPr>
            </a:lvl1pPr>
          </a:lstStyle>
          <a:p>
            <a:r>
              <a:rPr lang="en-US"/>
              <a:t>Click to edit Master title style</a:t>
            </a:r>
          </a:p>
        </p:txBody>
      </p:sp>
      <p:sp>
        <p:nvSpPr>
          <p:cNvPr id="3" name="Content Placeholder 2"/>
          <p:cNvSpPr>
            <a:spLocks noGrp="1"/>
          </p:cNvSpPr>
          <p:nvPr>
            <p:ph idx="1"/>
          </p:nvPr>
        </p:nvSpPr>
        <p:spPr>
          <a:xfrm>
            <a:off x="431373" y="1340769"/>
            <a:ext cx="11329256" cy="4836195"/>
          </a:xfrm>
        </p:spPr>
        <p:txBody>
          <a:bodyPr>
            <a:normAutofit/>
          </a:bodyPr>
          <a:lstStyle>
            <a:lvl1pPr>
              <a:defRPr sz="2400"/>
            </a:lvl1pPr>
            <a:lvl2pPr>
              <a:defRPr sz="20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pic>
        <p:nvPicPr>
          <p:cNvPr id="7" name="図 6" descr="アイコン&#10;&#10;中程度の精度で自動的に生成された説明">
            <a:extLst>
              <a:ext uri="{FF2B5EF4-FFF2-40B4-BE49-F238E27FC236}">
                <a16:creationId xmlns:a16="http://schemas.microsoft.com/office/drawing/2014/main" id="{CB60BF50-AD9F-030C-1426-97AA4AA18F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Tree>
    <p:extLst>
      <p:ext uri="{BB962C8B-B14F-4D97-AF65-F5344CB8AC3E}">
        <p14:creationId xmlns:p14="http://schemas.microsoft.com/office/powerpoint/2010/main" val="3451347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6C7CE45-EA92-2FAD-1DC3-77408D3EF425}"/>
              </a:ext>
            </a:extLst>
          </p:cNvPr>
          <p:cNvSpPr>
            <a:spLocks noGrp="1"/>
          </p:cNvSpPr>
          <p:nvPr>
            <p:ph type="dt" sz="half" idx="10"/>
          </p:nvPr>
        </p:nvSpPr>
        <p:spPr/>
        <p:txBody>
          <a:bodyPr/>
          <a:lstStyle/>
          <a:p>
            <a:fld id="{758A522D-8F90-4D05-A773-EB29EDE06C94}" type="datetime1">
              <a:rPr kumimoji="1" lang="ja-JP" altLang="en-US" smtClean="0"/>
              <a:t>2025/5/16</a:t>
            </a:fld>
            <a:endParaRPr kumimoji="1" lang="ja-JP" altLang="en-US"/>
          </a:p>
        </p:txBody>
      </p:sp>
      <p:sp>
        <p:nvSpPr>
          <p:cNvPr id="3" name="フッター プレースホルダー 2">
            <a:extLst>
              <a:ext uri="{FF2B5EF4-FFF2-40B4-BE49-F238E27FC236}">
                <a16:creationId xmlns:a16="http://schemas.microsoft.com/office/drawing/2014/main" id="{CD42ADD1-5204-9340-3B35-3E2E731AD00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CFEFCBF-FFAC-8652-3364-F8D9E6EE6D11}"/>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
        <p:nvSpPr>
          <p:cNvPr id="6" name="四角形: 角を丸くする 5">
            <a:extLst>
              <a:ext uri="{FF2B5EF4-FFF2-40B4-BE49-F238E27FC236}">
                <a16:creationId xmlns:a16="http://schemas.microsoft.com/office/drawing/2014/main" id="{8F5C5F33-28E4-D248-36E1-196EA3ABD373}"/>
              </a:ext>
            </a:extLst>
          </p:cNvPr>
          <p:cNvSpPr/>
          <p:nvPr userDrawn="1"/>
        </p:nvSpPr>
        <p:spPr>
          <a:xfrm>
            <a:off x="11729720" y="6477000"/>
            <a:ext cx="421407" cy="152400"/>
          </a:xfrm>
          <a:prstGeom prst="roundRect">
            <a:avLst>
              <a:gd name="adj" fmla="val 18663"/>
            </a:avLst>
          </a:prstGeom>
          <a:solidFill>
            <a:schemeClr val="tx1">
              <a:lumMod val="65000"/>
              <a:lumOff val="35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lIns="0" tIns="1800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n-ea"/>
                <a:cs typeface="+mn-cs"/>
              </a:rPr>
              <a:t>の視点</a:t>
            </a:r>
          </a:p>
        </p:txBody>
      </p:sp>
    </p:spTree>
    <p:extLst>
      <p:ext uri="{BB962C8B-B14F-4D97-AF65-F5344CB8AC3E}">
        <p14:creationId xmlns:p14="http://schemas.microsoft.com/office/powerpoint/2010/main" val="2063445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F299BE-62F5-9BC9-C035-B13FEAA3A42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0DED1AC-AC48-9869-8872-9F65695507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E98C822-306E-CF1C-C069-8C4182F2B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600F76A-6D50-8DE8-FD35-7C8F3261310F}"/>
              </a:ext>
            </a:extLst>
          </p:cNvPr>
          <p:cNvSpPr>
            <a:spLocks noGrp="1"/>
          </p:cNvSpPr>
          <p:nvPr>
            <p:ph type="dt" sz="half" idx="10"/>
          </p:nvPr>
        </p:nvSpPr>
        <p:spPr/>
        <p:txBody>
          <a:bodyPr/>
          <a:lstStyle/>
          <a:p>
            <a:fld id="{F5444077-7577-4DBA-B59A-040F252AE454}" type="datetime1">
              <a:rPr kumimoji="1" lang="ja-JP" altLang="en-US" smtClean="0"/>
              <a:t>2025/5/16</a:t>
            </a:fld>
            <a:endParaRPr kumimoji="1" lang="ja-JP" altLang="en-US"/>
          </a:p>
        </p:txBody>
      </p:sp>
      <p:sp>
        <p:nvSpPr>
          <p:cNvPr id="6" name="フッター プレースホルダー 5">
            <a:extLst>
              <a:ext uri="{FF2B5EF4-FFF2-40B4-BE49-F238E27FC236}">
                <a16:creationId xmlns:a16="http://schemas.microsoft.com/office/drawing/2014/main" id="{8E9D03A7-D029-27C3-E5D8-0485B278E2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29D32CA-B3C0-34E4-E937-EF4ABA8926B2}"/>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1835302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E04B3C-9459-9D6E-42C6-D74719F683E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21BCAD1-58CA-061B-1D77-35D76C215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778619BC-E008-F2A7-5010-01D6821DE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4D27D5A-E1E3-5441-479C-3387C65A383D}"/>
              </a:ext>
            </a:extLst>
          </p:cNvPr>
          <p:cNvSpPr>
            <a:spLocks noGrp="1"/>
          </p:cNvSpPr>
          <p:nvPr>
            <p:ph type="dt" sz="half" idx="10"/>
          </p:nvPr>
        </p:nvSpPr>
        <p:spPr/>
        <p:txBody>
          <a:bodyPr/>
          <a:lstStyle/>
          <a:p>
            <a:fld id="{FD1DA441-89BE-4C91-8A37-8AF48C00DA15}" type="datetime1">
              <a:rPr kumimoji="1" lang="ja-JP" altLang="en-US" smtClean="0"/>
              <a:t>2025/5/16</a:t>
            </a:fld>
            <a:endParaRPr kumimoji="1" lang="ja-JP" altLang="en-US"/>
          </a:p>
        </p:txBody>
      </p:sp>
      <p:sp>
        <p:nvSpPr>
          <p:cNvPr id="6" name="フッター プレースホルダー 5">
            <a:extLst>
              <a:ext uri="{FF2B5EF4-FFF2-40B4-BE49-F238E27FC236}">
                <a16:creationId xmlns:a16="http://schemas.microsoft.com/office/drawing/2014/main" id="{8D818EC2-2C9D-074A-7B27-C5CDAFCFD1F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7A7F5B-F888-FA1C-6BD1-C0860FFC80ED}"/>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595428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C50B16-1EA7-F0BE-FCEE-D83EDD95B15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EBF0797-6D6E-41CB-EF38-8E75DA7D833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3029C64-2DA0-8538-3BDA-2C0C829BA758}"/>
              </a:ext>
            </a:extLst>
          </p:cNvPr>
          <p:cNvSpPr>
            <a:spLocks noGrp="1"/>
          </p:cNvSpPr>
          <p:nvPr>
            <p:ph type="dt" sz="half" idx="10"/>
          </p:nvPr>
        </p:nvSpPr>
        <p:spPr/>
        <p:txBody>
          <a:bodyPr/>
          <a:lstStyle/>
          <a:p>
            <a:fld id="{55FAD8CC-5F05-4D48-AE94-6303BA7246E4}" type="datetime1">
              <a:rPr kumimoji="1" lang="ja-JP" altLang="en-US" smtClean="0"/>
              <a:t>2025/5/16</a:t>
            </a:fld>
            <a:endParaRPr kumimoji="1" lang="ja-JP" altLang="en-US"/>
          </a:p>
        </p:txBody>
      </p:sp>
      <p:sp>
        <p:nvSpPr>
          <p:cNvPr id="5" name="フッター プレースホルダー 4">
            <a:extLst>
              <a:ext uri="{FF2B5EF4-FFF2-40B4-BE49-F238E27FC236}">
                <a16:creationId xmlns:a16="http://schemas.microsoft.com/office/drawing/2014/main" id="{80959E29-FAA4-0191-033A-834AA4BF22A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F3EF37-F091-C044-1A9D-0801A2E4ABB1}"/>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856503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26A2DBD-1B76-CCDE-1393-F478338F74E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18F2B3C-0062-782F-F896-79E018AF2DD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AE9FBAC-4854-2B4F-773E-2018679100E7}"/>
              </a:ext>
            </a:extLst>
          </p:cNvPr>
          <p:cNvSpPr>
            <a:spLocks noGrp="1"/>
          </p:cNvSpPr>
          <p:nvPr>
            <p:ph type="dt" sz="half" idx="10"/>
          </p:nvPr>
        </p:nvSpPr>
        <p:spPr/>
        <p:txBody>
          <a:bodyPr/>
          <a:lstStyle/>
          <a:p>
            <a:fld id="{7C263D4E-FE8B-4372-9826-DA91855DB071}" type="datetime1">
              <a:rPr kumimoji="1" lang="ja-JP" altLang="en-US" smtClean="0"/>
              <a:t>2025/5/16</a:t>
            </a:fld>
            <a:endParaRPr kumimoji="1" lang="ja-JP" altLang="en-US"/>
          </a:p>
        </p:txBody>
      </p:sp>
      <p:sp>
        <p:nvSpPr>
          <p:cNvPr id="5" name="フッター プレースホルダー 4">
            <a:extLst>
              <a:ext uri="{FF2B5EF4-FFF2-40B4-BE49-F238E27FC236}">
                <a16:creationId xmlns:a16="http://schemas.microsoft.com/office/drawing/2014/main" id="{BB9D6883-1EB0-AF64-8414-28356BC9C8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F551A71-A734-5D78-D59C-1788E624415F}"/>
              </a:ext>
            </a:extLst>
          </p:cNvPr>
          <p:cNvSpPr>
            <a:spLocks noGrp="1"/>
          </p:cNvSpPr>
          <p:nvPr>
            <p:ph type="sldNum" sz="quarter" idx="12"/>
          </p:nvPr>
        </p:nvSpPr>
        <p:spPr/>
        <p:txBody>
          <a:bodyPr/>
          <a:lstStyle/>
          <a:p>
            <a:fld id="{8FAB3A90-3466-4273-A820-8B1907332D70}" type="slidenum">
              <a:rPr kumimoji="1" lang="ja-JP" altLang="en-US" smtClean="0"/>
              <a:t>‹#›</a:t>
            </a:fld>
            <a:endParaRPr kumimoji="1" lang="ja-JP" altLang="en-US"/>
          </a:p>
        </p:txBody>
      </p:sp>
    </p:spTree>
    <p:extLst>
      <p:ext uri="{BB962C8B-B14F-4D97-AF65-F5344CB8AC3E}">
        <p14:creationId xmlns:p14="http://schemas.microsoft.com/office/powerpoint/2010/main" val="2254814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253143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169057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15109802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9466636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AF287DB8-FB02-4577-9E46-67F65A3CDC22}" type="datetimeFigureOut">
              <a:rPr lang="en-US" smtClean="0"/>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97359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41"/>
            <a:ext cx="10515600" cy="2852737"/>
          </a:xfrm>
        </p:spPr>
        <p:txBody>
          <a:bodyPr anchor="b"/>
          <a:lstStyle>
            <a:lvl1pPr>
              <a:defRPr sz="3115"/>
            </a:lvl1pPr>
          </a:lstStyle>
          <a:p>
            <a:r>
              <a:rPr lang="en-US"/>
              <a:t>Click to edit Master title style</a:t>
            </a:r>
          </a:p>
        </p:txBody>
      </p:sp>
      <p:sp>
        <p:nvSpPr>
          <p:cNvPr id="3" name="Text Placeholder 2"/>
          <p:cNvSpPr>
            <a:spLocks noGrp="1"/>
          </p:cNvSpPr>
          <p:nvPr>
            <p:ph type="body" idx="1"/>
          </p:nvPr>
        </p:nvSpPr>
        <p:spPr>
          <a:xfrm>
            <a:off x="831852" y="4589466"/>
            <a:ext cx="10515600" cy="1500187"/>
          </a:xfrm>
        </p:spPr>
        <p:txBody>
          <a:bodyPr/>
          <a:lstStyle>
            <a:lvl1pPr marL="0" indent="0">
              <a:buNone/>
              <a:defRPr sz="1246">
                <a:solidFill>
                  <a:schemeClr val="tx1"/>
                </a:solidFill>
              </a:defRPr>
            </a:lvl1pPr>
            <a:lvl2pPr marL="237390" indent="0">
              <a:buNone/>
              <a:defRPr sz="1038">
                <a:solidFill>
                  <a:schemeClr val="tx1">
                    <a:tint val="75000"/>
                  </a:schemeClr>
                </a:solidFill>
              </a:defRPr>
            </a:lvl2pPr>
            <a:lvl3pPr marL="474779" indent="0">
              <a:buNone/>
              <a:defRPr sz="935">
                <a:solidFill>
                  <a:schemeClr val="tx1">
                    <a:tint val="75000"/>
                  </a:schemeClr>
                </a:solidFill>
              </a:defRPr>
            </a:lvl3pPr>
            <a:lvl4pPr marL="712169" indent="0">
              <a:buNone/>
              <a:defRPr sz="831">
                <a:solidFill>
                  <a:schemeClr val="tx1">
                    <a:tint val="75000"/>
                  </a:schemeClr>
                </a:solidFill>
              </a:defRPr>
            </a:lvl4pPr>
            <a:lvl5pPr marL="949559" indent="0">
              <a:buNone/>
              <a:defRPr sz="831">
                <a:solidFill>
                  <a:schemeClr val="tx1">
                    <a:tint val="75000"/>
                  </a:schemeClr>
                </a:solidFill>
              </a:defRPr>
            </a:lvl5pPr>
            <a:lvl6pPr marL="1186948" indent="0">
              <a:buNone/>
              <a:defRPr sz="831">
                <a:solidFill>
                  <a:schemeClr val="tx1">
                    <a:tint val="75000"/>
                  </a:schemeClr>
                </a:solidFill>
              </a:defRPr>
            </a:lvl6pPr>
            <a:lvl7pPr marL="1424338" indent="0">
              <a:buNone/>
              <a:defRPr sz="831">
                <a:solidFill>
                  <a:schemeClr val="tx1">
                    <a:tint val="75000"/>
                  </a:schemeClr>
                </a:solidFill>
              </a:defRPr>
            </a:lvl7pPr>
            <a:lvl8pPr marL="1661728" indent="0">
              <a:buNone/>
              <a:defRPr sz="831">
                <a:solidFill>
                  <a:schemeClr val="tx1">
                    <a:tint val="75000"/>
                  </a:schemeClr>
                </a:solidFill>
              </a:defRPr>
            </a:lvl8pPr>
            <a:lvl9pPr marL="1899117" indent="0">
              <a:buNone/>
              <a:defRPr sz="83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394448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AF287DB8-FB02-4577-9E46-67F65A3CDC22}" type="datetimeFigureOut">
              <a:rPr lang="en-US" smtClean="0"/>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839416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87DB8-FB02-4577-9E46-67F65A3CDC22}" type="datetimeFigureOut">
              <a:rPr lang="en-US" smtClean="0"/>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932921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60093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19131111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4237622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AF287DB8-FB02-4577-9E46-67F65A3CDC22}"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3880888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D36E7D92-2F44-4524-B31C-01B3D6891889}" type="datetime1">
              <a:rPr kumimoji="1" lang="ja-JP" altLang="en-US" smtClean="0"/>
              <a:t>2025/5/16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668073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5" name="図 4" descr="パソコンの画面&#10;&#10;自動的に生成された説明">
            <a:extLst>
              <a:ext uri="{FF2B5EF4-FFF2-40B4-BE49-F238E27FC236}">
                <a16:creationId xmlns:a16="http://schemas.microsoft.com/office/drawing/2014/main" id="{C08DF3FE-1161-93D8-BE55-B598AADC2F1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873" y="0"/>
            <a:ext cx="12192000" cy="6858000"/>
          </a:xfrm>
          <a:prstGeom prst="rect">
            <a:avLst/>
          </a:prstGeom>
        </p:spPr>
      </p:pic>
      <p:sp>
        <p:nvSpPr>
          <p:cNvPr id="2" name="タイトル 1"/>
          <p:cNvSpPr>
            <a:spLocks noGrp="1"/>
          </p:cNvSpPr>
          <p:nvPr>
            <p:ph type="title"/>
          </p:nvPr>
        </p:nvSpPr>
        <p:spPr>
          <a:xfrm>
            <a:off x="609600" y="274638"/>
            <a:ext cx="10972800" cy="706090"/>
          </a:xfrm>
        </p:spPr>
        <p:txBody>
          <a:bodyPr>
            <a:normAutofit/>
          </a:bodyPr>
          <a:lstStyle>
            <a:lvl1pPr>
              <a:defRPr sz="3200" b="1"/>
            </a:lvl1pPr>
          </a:lstStyle>
          <a:p>
            <a:r>
              <a:rPr kumimoji="1" lang="ja-JP" altLang="en-US"/>
              <a:t>マスター タイトルの書式設定</a:t>
            </a:r>
          </a:p>
        </p:txBody>
      </p:sp>
      <p:sp>
        <p:nvSpPr>
          <p:cNvPr id="3" name="コンテンツ プレースホルダー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日付プレースホルダー 7"/>
          <p:cNvSpPr>
            <a:spLocks noGrp="1"/>
          </p:cNvSpPr>
          <p:nvPr>
            <p:ph type="dt" sz="half" idx="10"/>
          </p:nvPr>
        </p:nvSpPr>
        <p:spPr/>
        <p:txBody>
          <a:bodyPr/>
          <a:lstStyle/>
          <a:p>
            <a:fld id="{DF5C233B-5DA6-4638-A393-504147EA904D}" type="datetime1">
              <a:rPr kumimoji="1" lang="ja-JP" altLang="en-US" smtClean="0"/>
              <a:t>2025/5/16</a:t>
            </a:fld>
            <a:endParaRPr kumimoji="1" lang="ja-JP" altLang="en-US"/>
          </a:p>
        </p:txBody>
      </p:sp>
      <p:sp>
        <p:nvSpPr>
          <p:cNvPr id="9" name="フッター プレースホルダー 8"/>
          <p:cNvSpPr>
            <a:spLocks noGrp="1"/>
          </p:cNvSpPr>
          <p:nvPr>
            <p:ph type="ftr" sz="quarter" idx="11"/>
          </p:nvPr>
        </p:nvSpPr>
        <p:spPr/>
        <p:txBody>
          <a:bodyPr/>
          <a:lstStyle/>
          <a:p>
            <a:endParaRPr kumimoji="1" lang="ja-JP" altLang="en-US"/>
          </a:p>
        </p:txBody>
      </p:sp>
      <p:sp>
        <p:nvSpPr>
          <p:cNvPr id="10" name="スライド番号プレースホルダー 9"/>
          <p:cNvSpPr>
            <a:spLocks noGrp="1"/>
          </p:cNvSpPr>
          <p:nvPr>
            <p:ph type="sldNum" sz="quarter" idx="12"/>
          </p:nvPr>
        </p:nvSpPr>
        <p:spPr>
          <a:xfrm>
            <a:off x="9332327" y="6173788"/>
            <a:ext cx="2844800" cy="365125"/>
          </a:xfrm>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604369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695733" y="283874"/>
            <a:ext cx="8160907" cy="706090"/>
          </a:xfrm>
        </p:spPr>
        <p:txBody>
          <a:bodyPr>
            <a:normAutofit/>
          </a:bodyPr>
          <a:lstStyle>
            <a:lvl1pPr algn="l">
              <a:defRPr sz="2800" b="1"/>
            </a:lvl1pPr>
          </a:lstStyle>
          <a:p>
            <a:r>
              <a:rPr kumimoji="1" lang="ja-JP" altLang="en-US"/>
              <a:t>マスター タイトルの書式設定</a:t>
            </a:r>
          </a:p>
        </p:txBody>
      </p:sp>
      <p:sp>
        <p:nvSpPr>
          <p:cNvPr id="3" name="コンテンツ プレースホルダー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8" name="日付プレースホルダー 7"/>
          <p:cNvSpPr>
            <a:spLocks noGrp="1"/>
          </p:cNvSpPr>
          <p:nvPr>
            <p:ph type="dt" sz="half" idx="10"/>
          </p:nvPr>
        </p:nvSpPr>
        <p:spPr/>
        <p:txBody>
          <a:bodyPr/>
          <a:lstStyle/>
          <a:p>
            <a:fld id="{DF5C233B-5DA6-4638-A393-504147EA904D}" type="datetime1">
              <a:rPr kumimoji="1" lang="ja-JP" altLang="en-US" smtClean="0"/>
              <a:t>2025/5/16</a:t>
            </a:fld>
            <a:endParaRPr kumimoji="1" lang="ja-JP" altLang="en-US"/>
          </a:p>
        </p:txBody>
      </p:sp>
      <p:sp>
        <p:nvSpPr>
          <p:cNvPr id="9" name="フッター プレースホルダー 8"/>
          <p:cNvSpPr>
            <a:spLocks noGrp="1"/>
          </p:cNvSpPr>
          <p:nvPr>
            <p:ph type="ftr" sz="quarter" idx="11"/>
          </p:nvPr>
        </p:nvSpPr>
        <p:spPr/>
        <p:txBody>
          <a:bodyPr/>
          <a:lstStyle/>
          <a:p>
            <a:endParaRPr kumimoji="1" lang="ja-JP" altLang="en-US"/>
          </a:p>
        </p:txBody>
      </p:sp>
      <p:sp>
        <p:nvSpPr>
          <p:cNvPr id="10" name="スライド番号プレースホルダー 9"/>
          <p:cNvSpPr>
            <a:spLocks noGrp="1"/>
          </p:cNvSpPr>
          <p:nvPr>
            <p:ph type="sldNum" sz="quarter" idx="12"/>
          </p:nvPr>
        </p:nvSpPr>
        <p:spPr>
          <a:xfrm>
            <a:off x="9332327" y="6173788"/>
            <a:ext cx="2844800" cy="365125"/>
          </a:xfrm>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31269334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0A14FF1-0E37-4426-96C6-122F6C4E250B}" type="datetime1">
              <a:rPr kumimoji="1" lang="ja-JP" altLang="en-US" smtClean="0"/>
              <a:t>2025/5/16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248301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287DB8-FB02-4577-9E46-67F65A3CDC22}"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27896728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AEDA9ACC-D878-42C8-BD80-DB3E176E2777}" type="datetime1">
              <a:rPr kumimoji="1" lang="ja-JP" altLang="en-US" smtClean="0"/>
              <a:t>2025/5/16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3038836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2EE4C4CF-CA50-4FFC-95A7-ECE4DCEE8EC1}" type="datetime1">
              <a:rPr kumimoji="1" lang="ja-JP" altLang="en-US" smtClean="0"/>
              <a:t>2025/5/16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27068128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F91D9D0-8B91-4310-B37A-10759292AFCA}" type="datetime1">
              <a:rPr kumimoji="1" lang="ja-JP" altLang="en-US" smtClean="0"/>
              <a:t>2025/5/16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6421279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95993D0-CF94-40A0-9FE8-3A0B17269F3E}" type="datetime1">
              <a:rPr kumimoji="1" lang="ja-JP" altLang="en-US" smtClean="0"/>
              <a:t>2025/5/16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24724199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A599D22A-D3F4-4B7C-9747-B1373E7B3AF8}" type="datetime1">
              <a:rPr kumimoji="1" lang="ja-JP" altLang="en-US" smtClean="0"/>
              <a:t>2025/5/16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5482057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1D57D1C6-F496-4A07-BC7A-21C8A4028F8D}" type="datetime1">
              <a:rPr kumimoji="1" lang="ja-JP" altLang="en-US" smtClean="0"/>
              <a:t>2025/5/16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2499200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447B84A3-BAEE-429C-B9EB-57833B32523D}" type="datetime1">
              <a:rPr kumimoji="1" lang="ja-JP" altLang="en-US" smtClean="0"/>
              <a:t>2025/5/16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3119304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09600" y="274639"/>
            <a:ext cx="80264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F49098D-9B52-4868-AED0-86506416D860}" type="datetime1">
              <a:rPr kumimoji="1" lang="ja-JP" altLang="en-US" smtClean="0"/>
              <a:t>2025/5/16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398877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8"/>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4"/>
            <a:ext cx="5157787" cy="823912"/>
          </a:xfrm>
        </p:spPr>
        <p:txBody>
          <a:bodyPr anchor="b"/>
          <a:lstStyle>
            <a:lvl1pPr marL="0" indent="0">
              <a:buNone/>
              <a:defRPr sz="1246" b="1"/>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4"/>
            <a:ext cx="5183188" cy="823912"/>
          </a:xfrm>
        </p:spPr>
        <p:txBody>
          <a:bodyPr anchor="b"/>
          <a:lstStyle>
            <a:lvl1pPr marL="0" indent="0">
              <a:buNone/>
              <a:defRPr sz="1246" b="1"/>
            </a:lvl1pPr>
            <a:lvl2pPr marL="237390" indent="0">
              <a:buNone/>
              <a:defRPr sz="1038" b="1"/>
            </a:lvl2pPr>
            <a:lvl3pPr marL="474779" indent="0">
              <a:buNone/>
              <a:defRPr sz="935" b="1"/>
            </a:lvl3pPr>
            <a:lvl4pPr marL="712169" indent="0">
              <a:buNone/>
              <a:defRPr sz="831" b="1"/>
            </a:lvl4pPr>
            <a:lvl5pPr marL="949559" indent="0">
              <a:buNone/>
              <a:defRPr sz="831" b="1"/>
            </a:lvl5pPr>
            <a:lvl6pPr marL="1186948" indent="0">
              <a:buNone/>
              <a:defRPr sz="831" b="1"/>
            </a:lvl6pPr>
            <a:lvl7pPr marL="1424338" indent="0">
              <a:buNone/>
              <a:defRPr sz="831" b="1"/>
            </a:lvl7pPr>
            <a:lvl8pPr marL="1661728" indent="0">
              <a:buNone/>
              <a:defRPr sz="831" b="1"/>
            </a:lvl8pPr>
            <a:lvl9pPr marL="1899117" indent="0">
              <a:buNone/>
              <a:defRPr sz="831"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287DB8-FB02-4577-9E46-67F65A3CDC22}" type="datetimeFigureOut">
              <a:rPr lang="en-US" smtClean="0"/>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7A944A-0661-49E8-9584-927B709B893E}" type="slidenum">
              <a:rPr lang="en-US" smtClean="0"/>
              <a:t>‹#›</a:t>
            </a:fld>
            <a:endParaRPr lang="en-US"/>
          </a:p>
        </p:txBody>
      </p:sp>
    </p:spTree>
    <p:extLst>
      <p:ext uri="{BB962C8B-B14F-4D97-AF65-F5344CB8AC3E}">
        <p14:creationId xmlns:p14="http://schemas.microsoft.com/office/powerpoint/2010/main" val="191405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15681" y="365128"/>
            <a:ext cx="8640959" cy="759617"/>
          </a:xfrm>
        </p:spPr>
        <p:txBody>
          <a:bodyPr>
            <a:normAutofit/>
          </a:bodyPr>
          <a:lstStyle>
            <a:lvl1pPr algn="ctr">
              <a:defRPr sz="2000"/>
            </a:lvl1pPr>
          </a:lstStyle>
          <a:p>
            <a:r>
              <a:rPr lang="en-US"/>
              <a:t>Click to edit Master title style</a:t>
            </a:r>
          </a:p>
        </p:txBody>
      </p:sp>
      <p:sp>
        <p:nvSpPr>
          <p:cNvPr id="3" name="Date Placeholder 2"/>
          <p:cNvSpPr>
            <a:spLocks noGrp="1"/>
          </p:cNvSpPr>
          <p:nvPr>
            <p:ph type="dt" sz="half" idx="10"/>
          </p:nvPr>
        </p:nvSpPr>
        <p:spPr/>
        <p:txBody>
          <a:bodyPr/>
          <a:lstStyle/>
          <a:p>
            <a:fld id="{AF287DB8-FB02-4577-9E46-67F65A3CDC22}" type="datetimeFigureOut">
              <a:rPr lang="en-US" smtClean="0"/>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7A944A-0661-49E8-9584-927B709B893E}" type="slidenum">
              <a:rPr lang="en-US" smtClean="0"/>
              <a:t>‹#›</a:t>
            </a:fld>
            <a:endParaRPr lang="en-US"/>
          </a:p>
        </p:txBody>
      </p:sp>
      <p:pic>
        <p:nvPicPr>
          <p:cNvPr id="6" name="図 5" descr="アイコン&#10;&#10;中程度の精度で自動的に生成された説明">
            <a:extLst>
              <a:ext uri="{FF2B5EF4-FFF2-40B4-BE49-F238E27FC236}">
                <a16:creationId xmlns:a16="http://schemas.microsoft.com/office/drawing/2014/main" id="{C66D1577-5970-A289-73BD-10C277102A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Tree>
    <p:extLst>
      <p:ext uri="{BB962C8B-B14F-4D97-AF65-F5344CB8AC3E}">
        <p14:creationId xmlns:p14="http://schemas.microsoft.com/office/powerpoint/2010/main" val="33436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図 7" descr="アイコン&#10;&#10;中程度の精度で自動的に生成された説明">
            <a:extLst>
              <a:ext uri="{FF2B5EF4-FFF2-40B4-BE49-F238E27FC236}">
                <a16:creationId xmlns:a16="http://schemas.microsoft.com/office/drawing/2014/main" id="{978C53C5-D858-DC9C-9BB6-EF8A81D1ED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Tree>
    <p:extLst>
      <p:ext uri="{BB962C8B-B14F-4D97-AF65-F5344CB8AC3E}">
        <p14:creationId xmlns:p14="http://schemas.microsoft.com/office/powerpoint/2010/main" val="21573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87DB8-FB02-4577-9E46-67F65A3CDC22}" type="datetimeFigureOut">
              <a:rPr lang="en-US" smtClean="0"/>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A944A-0661-49E8-9584-927B709B893E}" type="slidenum">
              <a:rPr lang="en-US" smtClean="0"/>
              <a:t>‹#›</a:t>
            </a:fld>
            <a:endParaRPr lang="en-US"/>
          </a:p>
        </p:txBody>
      </p:sp>
      <p:pic>
        <p:nvPicPr>
          <p:cNvPr id="5" name="図 4" descr="背景パターン&#10;&#10;自動的に生成された説明">
            <a:extLst>
              <a:ext uri="{FF2B5EF4-FFF2-40B4-BE49-F238E27FC236}">
                <a16:creationId xmlns:a16="http://schemas.microsoft.com/office/drawing/2014/main" id="{0D342341-F135-7DB2-9A21-0A9765A61D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66651" y="2746544"/>
            <a:ext cx="5018581" cy="3763936"/>
          </a:xfrm>
          <a:prstGeom prst="rect">
            <a:avLst/>
          </a:prstGeom>
          <a:effectLst>
            <a:softEdge rad="317500"/>
          </a:effectLst>
        </p:spPr>
      </p:pic>
      <p:pic>
        <p:nvPicPr>
          <p:cNvPr id="6" name="図 5" descr="ロゴ&#10;&#10;自動的に生成された説明">
            <a:extLst>
              <a:ext uri="{FF2B5EF4-FFF2-40B4-BE49-F238E27FC236}">
                <a16:creationId xmlns:a16="http://schemas.microsoft.com/office/drawing/2014/main" id="{DEFEB09C-DA72-5918-1BD3-C8EABB70C0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7422" y="250435"/>
            <a:ext cx="2175333" cy="626908"/>
          </a:xfrm>
          <a:prstGeom prst="rect">
            <a:avLst/>
          </a:prstGeom>
        </p:spPr>
      </p:pic>
    </p:spTree>
    <p:extLst>
      <p:ext uri="{BB962C8B-B14F-4D97-AF65-F5344CB8AC3E}">
        <p14:creationId xmlns:p14="http://schemas.microsoft.com/office/powerpoint/2010/main" val="2302275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833E055-52FE-D7B2-4459-3D6FABC7A769}"/>
              </a:ext>
            </a:extLst>
          </p:cNvPr>
          <p:cNvPicPr>
            <a:picLocks noChangeAspect="1" noChangeArrowheads="1"/>
          </p:cNvPicPr>
          <p:nvPr userDrawn="1"/>
        </p:nvPicPr>
        <p:blipFill>
          <a:blip r:embed="rId2">
            <a:alphaModFix amt="35000"/>
            <a:extLst>
              <a:ext uri="{28A0092B-C50C-407E-A947-70E740481C1C}">
                <a14:useLocalDpi xmlns:a14="http://schemas.microsoft.com/office/drawing/2010/main"/>
              </a:ext>
            </a:extLst>
          </a:blip>
          <a:srcRect/>
          <a:stretch>
            <a:fillRect/>
          </a:stretch>
        </p:blipFill>
        <p:spPr bwMode="auto">
          <a:xfrm>
            <a:off x="0" y="0"/>
            <a:ext cx="4597400" cy="68580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AF287DB8-FB02-4577-9E46-67F65A3CDC22}" type="datetimeFigureOut">
              <a:rPr lang="en-US" smtClean="0"/>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7A944A-0661-49E8-9584-927B709B893E}" type="slidenum">
              <a:rPr lang="en-US" smtClean="0"/>
              <a:t>‹#›</a:t>
            </a:fld>
            <a:endParaRPr lang="en-US"/>
          </a:p>
        </p:txBody>
      </p:sp>
      <p:pic>
        <p:nvPicPr>
          <p:cNvPr id="5" name="図 4" descr="背景パターン&#10;&#10;自動的に生成された説明">
            <a:extLst>
              <a:ext uri="{FF2B5EF4-FFF2-40B4-BE49-F238E27FC236}">
                <a16:creationId xmlns:a16="http://schemas.microsoft.com/office/drawing/2014/main" id="{0D342341-F135-7DB2-9A21-0A9765A61D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66651" y="2746544"/>
            <a:ext cx="5018581" cy="3763936"/>
          </a:xfrm>
          <a:prstGeom prst="rect">
            <a:avLst/>
          </a:prstGeom>
          <a:effectLst>
            <a:softEdge rad="317500"/>
          </a:effectLst>
        </p:spPr>
      </p:pic>
      <p:pic>
        <p:nvPicPr>
          <p:cNvPr id="7" name="Picture 10" descr="Logo&#10;&#10;Description automatically generated">
            <a:extLst>
              <a:ext uri="{FF2B5EF4-FFF2-40B4-BE49-F238E27FC236}">
                <a16:creationId xmlns:a16="http://schemas.microsoft.com/office/drawing/2014/main" id="{78564BAD-75B8-7405-0060-711258524D7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9960" y="210629"/>
            <a:ext cx="1874890" cy="820036"/>
          </a:xfrm>
          <a:prstGeom prst="rect">
            <a:avLst/>
          </a:prstGeom>
        </p:spPr>
      </p:pic>
      <p:pic>
        <p:nvPicPr>
          <p:cNvPr id="8" name="Picture 11" descr="Logo&#10;&#10;Description automatically generated">
            <a:extLst>
              <a:ext uri="{FF2B5EF4-FFF2-40B4-BE49-F238E27FC236}">
                <a16:creationId xmlns:a16="http://schemas.microsoft.com/office/drawing/2014/main" id="{1FCC9FDA-2186-0F60-EF58-EBFEB76FAAD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87150" y="256715"/>
            <a:ext cx="3055017" cy="363932"/>
          </a:xfrm>
          <a:prstGeom prst="rect">
            <a:avLst/>
          </a:prstGeom>
        </p:spPr>
      </p:pic>
    </p:spTree>
    <p:extLst>
      <p:ext uri="{BB962C8B-B14F-4D97-AF65-F5344CB8AC3E}">
        <p14:creationId xmlns:p14="http://schemas.microsoft.com/office/powerpoint/2010/main" val="423248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7.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10.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9.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8.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623">
                <a:solidFill>
                  <a:schemeClr val="tx1">
                    <a:tint val="75000"/>
                  </a:schemeClr>
                </a:solidFill>
              </a:defRPr>
            </a:lvl1pPr>
          </a:lstStyle>
          <a:p>
            <a:fld id="{AF287DB8-FB02-4577-9E46-67F65A3CDC22}" type="datetimeFigureOut">
              <a:rPr lang="en-US" smtClean="0"/>
              <a:t>5/16/2025</a:t>
            </a:fld>
            <a:endParaRPr lang="en-US"/>
          </a:p>
        </p:txBody>
      </p:sp>
      <p:sp>
        <p:nvSpPr>
          <p:cNvPr id="5" name="Footer Placeholder 4"/>
          <p:cNvSpPr>
            <a:spLocks noGrp="1"/>
          </p:cNvSpPr>
          <p:nvPr>
            <p:ph type="ftr" sz="quarter" idx="3"/>
          </p:nvPr>
        </p:nvSpPr>
        <p:spPr>
          <a:xfrm>
            <a:off x="4038601" y="6356353"/>
            <a:ext cx="4114800" cy="365125"/>
          </a:xfrm>
          <a:prstGeom prst="rect">
            <a:avLst/>
          </a:prstGeom>
        </p:spPr>
        <p:txBody>
          <a:bodyPr vert="horz" lIns="91440" tIns="45720" rIns="91440" bIns="45720" rtlCol="0" anchor="ctr"/>
          <a:lstStyle>
            <a:lvl1pPr algn="ctr">
              <a:defRPr sz="6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3"/>
            <a:ext cx="2743200" cy="365125"/>
          </a:xfrm>
          <a:prstGeom prst="rect">
            <a:avLst/>
          </a:prstGeom>
        </p:spPr>
        <p:txBody>
          <a:bodyPr vert="horz" lIns="91440" tIns="45720" rIns="91440" bIns="45720" rtlCol="0" anchor="ctr"/>
          <a:lstStyle>
            <a:lvl1pPr algn="r">
              <a:defRPr sz="623">
                <a:solidFill>
                  <a:schemeClr val="tx1">
                    <a:tint val="75000"/>
                  </a:schemeClr>
                </a:solidFill>
              </a:defRPr>
            </a:lvl1pPr>
          </a:lstStyle>
          <a:p>
            <a:fld id="{127A944A-0661-49E8-9584-927B709B893E}" type="slidenum">
              <a:rPr lang="en-US" smtClean="0"/>
              <a:t>‹#›</a:t>
            </a:fld>
            <a:endParaRPr lang="en-US"/>
          </a:p>
        </p:txBody>
      </p:sp>
    </p:spTree>
    <p:extLst>
      <p:ext uri="{BB962C8B-B14F-4D97-AF65-F5344CB8AC3E}">
        <p14:creationId xmlns:p14="http://schemas.microsoft.com/office/powerpoint/2010/main" val="38458087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474779" rtl="0" eaLnBrk="1" latinLnBrk="0" hangingPunct="1">
        <a:lnSpc>
          <a:spcPct val="90000"/>
        </a:lnSpc>
        <a:spcBef>
          <a:spcPct val="0"/>
        </a:spcBef>
        <a:buNone/>
        <a:defRPr sz="2285" kern="1200">
          <a:solidFill>
            <a:schemeClr val="tx1"/>
          </a:solidFill>
          <a:latin typeface="+mj-lt"/>
          <a:ea typeface="+mj-ea"/>
          <a:cs typeface="+mj-cs"/>
        </a:defRPr>
      </a:lvl1pPr>
    </p:titleStyle>
    <p:bodyStyle>
      <a:lvl1pPr marL="118695" indent="-118695" algn="l" defTabSz="474779" rtl="0" eaLnBrk="1" latinLnBrk="0" hangingPunct="1">
        <a:lnSpc>
          <a:spcPct val="90000"/>
        </a:lnSpc>
        <a:spcBef>
          <a:spcPts val="519"/>
        </a:spcBef>
        <a:buFont typeface="Arial" panose="020B0604020202020204" pitchFamily="34" charset="0"/>
        <a:buChar char="•"/>
        <a:defRPr sz="1454" kern="1200">
          <a:solidFill>
            <a:schemeClr val="tx1"/>
          </a:solidFill>
          <a:latin typeface="+mn-lt"/>
          <a:ea typeface="+mn-ea"/>
          <a:cs typeface="+mn-cs"/>
        </a:defRPr>
      </a:lvl1pPr>
      <a:lvl2pPr marL="356085" indent="-118695" algn="l" defTabSz="474779" rtl="0" eaLnBrk="1" latinLnBrk="0" hangingPunct="1">
        <a:lnSpc>
          <a:spcPct val="90000"/>
        </a:lnSpc>
        <a:spcBef>
          <a:spcPts val="260"/>
        </a:spcBef>
        <a:buFont typeface="Arial" panose="020B0604020202020204" pitchFamily="34" charset="0"/>
        <a:buChar char="•"/>
        <a:defRPr sz="1246" kern="1200">
          <a:solidFill>
            <a:schemeClr val="tx1"/>
          </a:solidFill>
          <a:latin typeface="+mn-lt"/>
          <a:ea typeface="+mn-ea"/>
          <a:cs typeface="+mn-cs"/>
        </a:defRPr>
      </a:lvl2pPr>
      <a:lvl3pPr marL="593474" indent="-118695" algn="l" defTabSz="474779" rtl="0" eaLnBrk="1" latinLnBrk="0" hangingPunct="1">
        <a:lnSpc>
          <a:spcPct val="90000"/>
        </a:lnSpc>
        <a:spcBef>
          <a:spcPts val="260"/>
        </a:spcBef>
        <a:buFont typeface="Arial" panose="020B0604020202020204" pitchFamily="34" charset="0"/>
        <a:buChar char="•"/>
        <a:defRPr sz="1038" kern="1200">
          <a:solidFill>
            <a:schemeClr val="tx1"/>
          </a:solidFill>
          <a:latin typeface="+mn-lt"/>
          <a:ea typeface="+mn-ea"/>
          <a:cs typeface="+mn-cs"/>
        </a:defRPr>
      </a:lvl3pPr>
      <a:lvl4pPr marL="830864"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4pPr>
      <a:lvl5pPr marL="1068254"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5pPr>
      <a:lvl6pPr marL="1305643"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6pPr>
      <a:lvl7pPr marL="1543033"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7pPr>
      <a:lvl8pPr marL="1780423"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8pPr>
      <a:lvl9pPr marL="2017812" indent="-118695" algn="l" defTabSz="474779" rtl="0" eaLnBrk="1" latinLnBrk="0" hangingPunct="1">
        <a:lnSpc>
          <a:spcPct val="90000"/>
        </a:lnSpc>
        <a:spcBef>
          <a:spcPts val="260"/>
        </a:spcBef>
        <a:buFont typeface="Arial" panose="020B0604020202020204" pitchFamily="34" charset="0"/>
        <a:buChar char="•"/>
        <a:defRPr sz="935" kern="1200">
          <a:solidFill>
            <a:schemeClr val="tx1"/>
          </a:solidFill>
          <a:latin typeface="+mn-lt"/>
          <a:ea typeface="+mn-ea"/>
          <a:cs typeface="+mn-cs"/>
        </a:defRPr>
      </a:lvl9pPr>
    </p:bodyStyle>
    <p:otherStyle>
      <a:defPPr>
        <a:defRPr lang="en-US"/>
      </a:defPPr>
      <a:lvl1pPr marL="0" algn="l" defTabSz="474779" rtl="0" eaLnBrk="1" latinLnBrk="0" hangingPunct="1">
        <a:defRPr sz="935" kern="1200">
          <a:solidFill>
            <a:schemeClr val="tx1"/>
          </a:solidFill>
          <a:latin typeface="+mn-lt"/>
          <a:ea typeface="+mn-ea"/>
          <a:cs typeface="+mn-cs"/>
        </a:defRPr>
      </a:lvl1pPr>
      <a:lvl2pPr marL="237390" algn="l" defTabSz="474779" rtl="0" eaLnBrk="1" latinLnBrk="0" hangingPunct="1">
        <a:defRPr sz="935" kern="1200">
          <a:solidFill>
            <a:schemeClr val="tx1"/>
          </a:solidFill>
          <a:latin typeface="+mn-lt"/>
          <a:ea typeface="+mn-ea"/>
          <a:cs typeface="+mn-cs"/>
        </a:defRPr>
      </a:lvl2pPr>
      <a:lvl3pPr marL="474779" algn="l" defTabSz="474779" rtl="0" eaLnBrk="1" latinLnBrk="0" hangingPunct="1">
        <a:defRPr sz="935" kern="1200">
          <a:solidFill>
            <a:schemeClr val="tx1"/>
          </a:solidFill>
          <a:latin typeface="+mn-lt"/>
          <a:ea typeface="+mn-ea"/>
          <a:cs typeface="+mn-cs"/>
        </a:defRPr>
      </a:lvl3pPr>
      <a:lvl4pPr marL="712169" algn="l" defTabSz="474779" rtl="0" eaLnBrk="1" latinLnBrk="0" hangingPunct="1">
        <a:defRPr sz="935" kern="1200">
          <a:solidFill>
            <a:schemeClr val="tx1"/>
          </a:solidFill>
          <a:latin typeface="+mn-lt"/>
          <a:ea typeface="+mn-ea"/>
          <a:cs typeface="+mn-cs"/>
        </a:defRPr>
      </a:lvl4pPr>
      <a:lvl5pPr marL="949559" algn="l" defTabSz="474779" rtl="0" eaLnBrk="1" latinLnBrk="0" hangingPunct="1">
        <a:defRPr sz="935" kern="1200">
          <a:solidFill>
            <a:schemeClr val="tx1"/>
          </a:solidFill>
          <a:latin typeface="+mn-lt"/>
          <a:ea typeface="+mn-ea"/>
          <a:cs typeface="+mn-cs"/>
        </a:defRPr>
      </a:lvl5pPr>
      <a:lvl6pPr marL="1186948" algn="l" defTabSz="474779" rtl="0" eaLnBrk="1" latinLnBrk="0" hangingPunct="1">
        <a:defRPr sz="935" kern="1200">
          <a:solidFill>
            <a:schemeClr val="tx1"/>
          </a:solidFill>
          <a:latin typeface="+mn-lt"/>
          <a:ea typeface="+mn-ea"/>
          <a:cs typeface="+mn-cs"/>
        </a:defRPr>
      </a:lvl6pPr>
      <a:lvl7pPr marL="1424338" algn="l" defTabSz="474779" rtl="0" eaLnBrk="1" latinLnBrk="0" hangingPunct="1">
        <a:defRPr sz="935" kern="1200">
          <a:solidFill>
            <a:schemeClr val="tx1"/>
          </a:solidFill>
          <a:latin typeface="+mn-lt"/>
          <a:ea typeface="+mn-ea"/>
          <a:cs typeface="+mn-cs"/>
        </a:defRPr>
      </a:lvl7pPr>
      <a:lvl8pPr marL="1661728" algn="l" defTabSz="474779" rtl="0" eaLnBrk="1" latinLnBrk="0" hangingPunct="1">
        <a:defRPr sz="935" kern="1200">
          <a:solidFill>
            <a:schemeClr val="tx1"/>
          </a:solidFill>
          <a:latin typeface="+mn-lt"/>
          <a:ea typeface="+mn-ea"/>
          <a:cs typeface="+mn-cs"/>
        </a:defRPr>
      </a:lvl8pPr>
      <a:lvl9pPr marL="1899117" algn="l" defTabSz="474779" rtl="0" eaLnBrk="1" latinLnBrk="0" hangingPunct="1">
        <a:defRPr sz="93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4925D3B1-6094-86AC-6408-7C2EC7C763A8}"/>
              </a:ext>
            </a:extLst>
          </p:cNvPr>
          <p:cNvSpPr>
            <a:spLocks noGrp="1"/>
          </p:cNvSpPr>
          <p:nvPr>
            <p:ph type="title"/>
          </p:nvPr>
        </p:nvSpPr>
        <p:spPr>
          <a:xfrm>
            <a:off x="838200" y="365126"/>
            <a:ext cx="10515600" cy="69519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987D29-D6A3-C089-339F-75DF5052719C}"/>
              </a:ext>
            </a:extLst>
          </p:cNvPr>
          <p:cNvSpPr>
            <a:spLocks noGrp="1"/>
          </p:cNvSpPr>
          <p:nvPr>
            <p:ph type="body" idx="1"/>
          </p:nvPr>
        </p:nvSpPr>
        <p:spPr>
          <a:xfrm>
            <a:off x="838200" y="1410511"/>
            <a:ext cx="10515600" cy="4766452"/>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59E6295-1AB5-2380-A590-89B9446DCE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BFC0C-1C55-4E95-A4FD-E97FADECE5F2}" type="datetime1">
              <a:rPr lang="ja-JP" altLang="en-US" smtClean="0"/>
              <a:t>2025/5/16</a:t>
            </a:fld>
            <a:endParaRPr lang="ja-JP" altLang="en-US"/>
          </a:p>
        </p:txBody>
      </p:sp>
      <p:sp>
        <p:nvSpPr>
          <p:cNvPr id="5" name="フッター プレースホルダー 4">
            <a:extLst>
              <a:ext uri="{FF2B5EF4-FFF2-40B4-BE49-F238E27FC236}">
                <a16:creationId xmlns:a16="http://schemas.microsoft.com/office/drawing/2014/main" id="{79DBE881-B06A-29B8-4968-DAD7DF362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p>
        </p:txBody>
      </p:sp>
      <p:sp>
        <p:nvSpPr>
          <p:cNvPr id="6" name="スライド番号プレースホルダー 5">
            <a:extLst>
              <a:ext uri="{FF2B5EF4-FFF2-40B4-BE49-F238E27FC236}">
                <a16:creationId xmlns:a16="http://schemas.microsoft.com/office/drawing/2014/main" id="{DF48D730-3825-2135-C996-3C2814B6A8A4}"/>
              </a:ext>
            </a:extLst>
          </p:cNvPr>
          <p:cNvSpPr>
            <a:spLocks noGrp="1"/>
          </p:cNvSpPr>
          <p:nvPr>
            <p:ph type="sldNum" sz="quarter" idx="4"/>
          </p:nvPr>
        </p:nvSpPr>
        <p:spPr>
          <a:xfrm>
            <a:off x="222115" y="6089572"/>
            <a:ext cx="616085" cy="631904"/>
          </a:xfrm>
          <a:prstGeom prst="rect">
            <a:avLst/>
          </a:prstGeom>
        </p:spPr>
        <p:txBody>
          <a:bodyPr vert="horz" lIns="91440" tIns="45720" rIns="91440" bIns="45720" rtlCol="0" anchor="ctr"/>
          <a:lstStyle>
            <a:lvl1pPr algn="ctr">
              <a:defRPr sz="2000" b="1">
                <a:solidFill>
                  <a:schemeClr val="tx1">
                    <a:tint val="75000"/>
                  </a:schemeClr>
                </a:solidFill>
              </a:defRPr>
            </a:lvl1pPr>
          </a:lstStyle>
          <a:p>
            <a:fld id="{8FAB3A90-3466-4273-A820-8B1907332D70}" type="slidenum">
              <a:rPr lang="ja-JP" altLang="en-US" smtClean="0"/>
              <a:pPr/>
              <a:t>‹#›</a:t>
            </a:fld>
            <a:endParaRPr lang="ja-JP" altLang="en-US"/>
          </a:p>
        </p:txBody>
      </p:sp>
      <p:pic>
        <p:nvPicPr>
          <p:cNvPr id="8" name="図 7" descr="ロゴ&#10;&#10;自動的に生成された説明">
            <a:extLst>
              <a:ext uri="{FF2B5EF4-FFF2-40B4-BE49-F238E27FC236}">
                <a16:creationId xmlns:a16="http://schemas.microsoft.com/office/drawing/2014/main" id="{4F590E29-D74D-DCE1-846D-499FB345CC2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9961123" y="6089571"/>
            <a:ext cx="1851412" cy="533558"/>
          </a:xfrm>
          <a:prstGeom prst="rect">
            <a:avLst/>
          </a:prstGeom>
        </p:spPr>
      </p:pic>
    </p:spTree>
    <p:extLst>
      <p:ext uri="{BB962C8B-B14F-4D97-AF65-F5344CB8AC3E}">
        <p14:creationId xmlns:p14="http://schemas.microsoft.com/office/powerpoint/2010/main" val="6324423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E7A0A-DB86-49D2-B417-BBAFB6B5D16A}" type="datetime1">
              <a:rPr kumimoji="1" lang="ja-JP" altLang="en-US" smtClean="0"/>
              <a:t>2025/5/16</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84CCD-5A6F-4836-995B-743F8769D3A1}" type="slidenum">
              <a:rPr kumimoji="1" lang="ja-JP" altLang="en-US" smtClean="0"/>
              <a:t>‹#›</a:t>
            </a:fld>
            <a:endParaRPr kumimoji="1" lang="ja-JP" altLang="en-US"/>
          </a:p>
        </p:txBody>
      </p:sp>
    </p:spTree>
    <p:extLst>
      <p:ext uri="{BB962C8B-B14F-4D97-AF65-F5344CB8AC3E}">
        <p14:creationId xmlns:p14="http://schemas.microsoft.com/office/powerpoint/2010/main" val="333985072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3215680" y="274638"/>
            <a:ext cx="8366720" cy="922114"/>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09600" y="1628801"/>
            <a:ext cx="10972800" cy="44973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E7A0A-DB86-49D2-B417-BBAFB6B5D16A}" type="datetime1">
              <a:rPr kumimoji="1" lang="ja-JP" altLang="en-US" smtClean="0"/>
              <a:t>2025/5/16</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84CCD-5A6F-4836-995B-743F8769D3A1}" type="slidenum">
              <a:rPr kumimoji="1" lang="ja-JP" altLang="en-US" smtClean="0"/>
              <a:t>‹#›</a:t>
            </a:fld>
            <a:endParaRPr kumimoji="1" lang="ja-JP" altLang="en-US"/>
          </a:p>
        </p:txBody>
      </p:sp>
      <p:pic>
        <p:nvPicPr>
          <p:cNvPr id="7" name="図 6" descr="背景パターン が含まれている画像&#10;&#10;自動的に生成された説明">
            <a:extLst>
              <a:ext uri="{FF2B5EF4-FFF2-40B4-BE49-F238E27FC236}">
                <a16:creationId xmlns:a16="http://schemas.microsoft.com/office/drawing/2014/main" id="{7A817CCF-50B8-970B-2A94-5EA412F7BA7A}"/>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図 8">
            <a:extLst>
              <a:ext uri="{FF2B5EF4-FFF2-40B4-BE49-F238E27FC236}">
                <a16:creationId xmlns:a16="http://schemas.microsoft.com/office/drawing/2014/main" id="{52E9C0CB-484B-8FB5-D359-570E6D63FD7A}"/>
              </a:ext>
            </a:extLst>
          </p:cNvPr>
          <p:cNvPicPr>
            <a:picLocks noChangeAspect="1"/>
          </p:cNvPicPr>
          <p:nvPr userDrawn="1"/>
        </p:nvPicPr>
        <p:blipFill>
          <a:blip r:embed="rId15"/>
          <a:stretch>
            <a:fillRect/>
          </a:stretch>
        </p:blipFill>
        <p:spPr>
          <a:xfrm>
            <a:off x="264866" y="104689"/>
            <a:ext cx="3534268" cy="1419423"/>
          </a:xfrm>
          <a:prstGeom prst="rect">
            <a:avLst/>
          </a:prstGeom>
        </p:spPr>
      </p:pic>
      <p:pic>
        <p:nvPicPr>
          <p:cNvPr id="8" name="Picture 6" descr="Logo, company name&#10;&#10;Description automatically generated">
            <a:extLst>
              <a:ext uri="{FF2B5EF4-FFF2-40B4-BE49-F238E27FC236}">
                <a16:creationId xmlns:a16="http://schemas.microsoft.com/office/drawing/2014/main" id="{0EE325BF-2DB8-F92A-E842-8F6BD88320D8}"/>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609600" y="486380"/>
            <a:ext cx="2184400" cy="629702"/>
          </a:xfrm>
          <a:prstGeom prst="rect">
            <a:avLst/>
          </a:prstGeom>
        </p:spPr>
      </p:pic>
    </p:spTree>
    <p:extLst>
      <p:ext uri="{BB962C8B-B14F-4D97-AF65-F5344CB8AC3E}">
        <p14:creationId xmlns:p14="http://schemas.microsoft.com/office/powerpoint/2010/main" val="394449116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ctr" defTabSz="914400" rtl="0" eaLnBrk="1" latinLnBrk="0" hangingPunct="1">
        <a:spcBef>
          <a:spcPct val="0"/>
        </a:spcBef>
        <a:buNone/>
        <a:defRPr kumimoji="1" sz="32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4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9.jpeg"/><Relationship Id="rId7" Type="http://schemas.openxmlformats.org/officeDocument/2006/relationships/hyperlink" Target="https://te.wikipedia.org/wiki/%E0%B0%AE%E0%B1%82%E0%B0%B8:Infobox_YouTube_personal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1.png"/><Relationship Id="rId7" Type="http://schemas.openxmlformats.org/officeDocument/2006/relationships/image" Target="../media/image57.jpeg"/><Relationship Id="rId2" Type="http://schemas.openxmlformats.org/officeDocument/2006/relationships/image" Target="../media/image53.jpeg"/><Relationship Id="rId1" Type="http://schemas.openxmlformats.org/officeDocument/2006/relationships/slideLayout" Target="../slideLayouts/slideLayout15.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slide" Target="slide5.xml"/><Relationship Id="rId5" Type="http://schemas.openxmlformats.org/officeDocument/2006/relationships/image" Target="../media/image60.png"/><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image" Target="../media/image61.jpeg"/><Relationship Id="rId1" Type="http://schemas.openxmlformats.org/officeDocument/2006/relationships/slideLayout" Target="../slideLayouts/slideLayout15.xml"/><Relationship Id="rId6" Type="http://schemas.openxmlformats.org/officeDocument/2006/relationships/image" Target="../media/image64.png"/><Relationship Id="rId11" Type="http://schemas.openxmlformats.org/officeDocument/2006/relationships/image" Target="../media/image58.png"/><Relationship Id="rId5" Type="http://schemas.openxmlformats.org/officeDocument/2006/relationships/image" Target="../media/image63.png"/><Relationship Id="rId10" Type="http://schemas.openxmlformats.org/officeDocument/2006/relationships/slide" Target="slide5.xml"/><Relationship Id="rId4" Type="http://schemas.openxmlformats.org/officeDocument/2006/relationships/image" Target="../media/image62.png"/><Relationship Id="rId9" Type="http://schemas.openxmlformats.org/officeDocument/2006/relationships/image" Target="../media/image67.jpeg"/></Relationships>
</file>

<file path=ppt/slides/_rels/slide1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1.jpeg"/><Relationship Id="rId5" Type="http://schemas.openxmlformats.org/officeDocument/2006/relationships/image" Target="../media/image14.jpe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jpeg"/></Relationships>
</file>

<file path=ppt/slides/_rels/slide2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38.xml"/><Relationship Id="rId4" Type="http://schemas.openxmlformats.org/officeDocument/2006/relationships/image" Target="../media/image70.jpe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12"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jpeg"/><Relationship Id="rId10" Type="http://schemas.openxmlformats.org/officeDocument/2006/relationships/image" Target="../media/image77.jpeg"/><Relationship Id="rId4" Type="http://schemas.openxmlformats.org/officeDocument/2006/relationships/image" Target="../media/image72.jpe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48.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microsoft.com/office/2007/relationships/hdphoto" Target="../media/hdphoto1.wdp"/><Relationship Id="rId2" Type="http://schemas.openxmlformats.org/officeDocument/2006/relationships/notesSlide" Target="../notesSlides/notesSlide7.xml"/><Relationship Id="rId16" Type="http://schemas.openxmlformats.org/officeDocument/2006/relationships/image" Target="../media/image93.png"/><Relationship Id="rId20" Type="http://schemas.openxmlformats.org/officeDocument/2006/relationships/image" Target="../media/image97.jpeg"/><Relationship Id="rId29" Type="http://schemas.openxmlformats.org/officeDocument/2006/relationships/image" Target="../media/image101.jpe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jpeg"/><Relationship Id="rId24" Type="http://schemas.openxmlformats.org/officeDocument/2006/relationships/image" Target="../media/image44.png"/><Relationship Id="rId5" Type="http://schemas.openxmlformats.org/officeDocument/2006/relationships/image" Target="../media/image82.jpeg"/><Relationship Id="rId15" Type="http://schemas.openxmlformats.org/officeDocument/2006/relationships/image" Target="../media/image92.png"/><Relationship Id="rId23" Type="http://schemas.openxmlformats.org/officeDocument/2006/relationships/image" Target="../media/image99.png"/><Relationship Id="rId28" Type="http://schemas.openxmlformats.org/officeDocument/2006/relationships/image" Target="../media/image100.jpe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jpeg"/><Relationship Id="rId14" Type="http://schemas.openxmlformats.org/officeDocument/2006/relationships/image" Target="../media/image91.png"/><Relationship Id="rId22" Type="http://schemas.microsoft.com/office/2007/relationships/hdphoto" Target="../media/hdphoto3.wdp"/><Relationship Id="rId27" Type="http://schemas.microsoft.com/office/2007/relationships/hdphoto" Target="../media/hdphoto2.wdp"/><Relationship Id="rId30"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9CA0-7586-A1F8-FF20-98DB74DE2D60}"/>
              </a:ext>
            </a:extLst>
          </p:cNvPr>
          <p:cNvSpPr>
            <a:spLocks noGrp="1"/>
          </p:cNvSpPr>
          <p:nvPr>
            <p:ph type="title"/>
          </p:nvPr>
        </p:nvSpPr>
        <p:spPr>
          <a:xfrm>
            <a:off x="2144529" y="200200"/>
            <a:ext cx="8366720" cy="922114"/>
          </a:xfrm>
        </p:spPr>
        <p:txBody>
          <a:bodyPr>
            <a:normAutofit fontScale="90000"/>
          </a:bodyPr>
          <a:lstStyle/>
          <a:p>
            <a:r>
              <a:rPr kumimoji="1" lang="ja-JP" altLang="en-US" sz="2700" b="0" spc="100">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お客様の</a:t>
            </a:r>
            <a:r>
              <a:rPr kumimoji="1" lang="ja-JP" altLang="en-US" sz="2700" spc="100">
                <a:solidFill>
                  <a:srgbClr val="0070C0"/>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製品開発工程</a:t>
            </a:r>
            <a:r>
              <a:rPr kumimoji="1" lang="ja-JP" altLang="en-US" sz="2700" b="0" spc="100">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を</a:t>
            </a:r>
            <a:br>
              <a:rPr kumimoji="1" lang="en-US" altLang="ja-JP" b="0" spc="100">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br>
            <a:r>
              <a:rPr kumimoji="1" lang="ja-JP" altLang="en-US" sz="4400" spc="100">
                <a:solidFill>
                  <a:schemeClr val="accent1">
                    <a:lumMod val="75000"/>
                  </a:schemeClr>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ワンストップで徹底サポート</a:t>
            </a:r>
          </a:p>
        </p:txBody>
      </p:sp>
      <p:sp>
        <p:nvSpPr>
          <p:cNvPr id="4" name="TextBox 3">
            <a:extLst>
              <a:ext uri="{FF2B5EF4-FFF2-40B4-BE49-F238E27FC236}">
                <a16:creationId xmlns:a16="http://schemas.microsoft.com/office/drawing/2014/main" id="{B8E25674-F5E5-7983-41D8-CA7103E1645A}"/>
              </a:ext>
            </a:extLst>
          </p:cNvPr>
          <p:cNvSpPr txBox="1"/>
          <p:nvPr/>
        </p:nvSpPr>
        <p:spPr>
          <a:xfrm>
            <a:off x="2796872" y="6175500"/>
            <a:ext cx="689644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即戦力人材が御社の事業柔軟性とスピード感を高めます</a:t>
            </a:r>
            <a:endParaRPr kumimoji="0"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3</a:t>
            </a: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つのソリューションで技術人材の不足を解決します、是非ご相談ください！</a:t>
            </a:r>
          </a:p>
        </p:txBody>
      </p:sp>
      <p:sp>
        <p:nvSpPr>
          <p:cNvPr id="8" name="Rectangle 7">
            <a:extLst>
              <a:ext uri="{FF2B5EF4-FFF2-40B4-BE49-F238E27FC236}">
                <a16:creationId xmlns:a16="http://schemas.microsoft.com/office/drawing/2014/main" id="{02254039-5C2A-4B83-3635-1911868EA538}"/>
              </a:ext>
            </a:extLst>
          </p:cNvPr>
          <p:cNvSpPr/>
          <p:nvPr/>
        </p:nvSpPr>
        <p:spPr>
          <a:xfrm>
            <a:off x="4621888" y="1409350"/>
            <a:ext cx="3053592" cy="107379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設計外注</a:t>
            </a:r>
            <a:r>
              <a:rPr kumimoji="1" lang="ja-JP" altLang="ja-JP" sz="2400" b="1" i="0" u="none" strike="noStrike" kern="1200" cap="none" spc="0" normalizeH="0" baseline="0" noProof="0" dirty="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業務</a:t>
            </a:r>
            <a:endParaRPr kumimoji="1" lang="en-US" altLang="ja-JP" sz="2400" b="1" i="0" u="none" strike="noStrike" kern="1200" cap="none" spc="0" normalizeH="0" baseline="0" noProof="0" dirty="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日本品質・ベトナム価格</a:t>
            </a: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p:txBody>
      </p:sp>
      <p:sp>
        <p:nvSpPr>
          <p:cNvPr id="16" name="Rectangle 15">
            <a:extLst>
              <a:ext uri="{FF2B5EF4-FFF2-40B4-BE49-F238E27FC236}">
                <a16:creationId xmlns:a16="http://schemas.microsoft.com/office/drawing/2014/main" id="{614A5AEA-40EE-F1A6-865E-68FDD447C3A3}"/>
              </a:ext>
            </a:extLst>
          </p:cNvPr>
          <p:cNvSpPr/>
          <p:nvPr/>
        </p:nvSpPr>
        <p:spPr>
          <a:xfrm>
            <a:off x="8213171" y="1409350"/>
            <a:ext cx="2989278" cy="10737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技術者派遣</a:t>
            </a:r>
            <a:endParaRPr kumimoji="1" lang="en-US" altLang="ja-JP" sz="2400" b="1" i="0" u="none" strike="noStrike" kern="1200" cap="none" spc="0" normalizeH="0" baseline="0" noProof="0" dirty="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経験豊富な技術者を御社に</a:t>
            </a: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p:txBody>
      </p:sp>
      <p:sp>
        <p:nvSpPr>
          <p:cNvPr id="17" name="Rectangle 16">
            <a:extLst>
              <a:ext uri="{FF2B5EF4-FFF2-40B4-BE49-F238E27FC236}">
                <a16:creationId xmlns:a16="http://schemas.microsoft.com/office/drawing/2014/main" id="{67A1F7E0-357D-651F-18A5-BA97D5798D26}"/>
              </a:ext>
            </a:extLst>
          </p:cNvPr>
          <p:cNvSpPr/>
          <p:nvPr/>
        </p:nvSpPr>
        <p:spPr>
          <a:xfrm>
            <a:off x="1094919" y="1389250"/>
            <a:ext cx="2989278" cy="10938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若い</a:t>
            </a:r>
            <a:r>
              <a:rPr kumimoji="1" lang="ja-JP" altLang="ja-JP"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ベトナム</a:t>
            </a:r>
            <a:r>
              <a:rPr kumimoji="1" lang="ja-JP" altLang="en-US"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人</a:t>
            </a:r>
            <a:r>
              <a:rPr kumimoji="1" lang="ja-JP" altLang="ja-JP"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技術者</a:t>
            </a:r>
            <a:endParaRPr kumimoji="1" lang="en-US" altLang="ja-JP"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育成</a:t>
            </a:r>
            <a:r>
              <a:rPr kumimoji="1" lang="en-US" altLang="ja-JP"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a:t>
            </a:r>
            <a:r>
              <a:rPr kumimoji="1" lang="ja-JP" altLang="en-US"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紹介</a:t>
            </a:r>
            <a:endParaRPr kumimoji="1" lang="en-US" altLang="ja-JP" sz="2400" b="1" i="0" u="none" strike="noStrike" kern="1200" cap="none" spc="0" normalizeH="0" baseline="0" noProof="0">
              <a:ln>
                <a:noFill/>
              </a:ln>
              <a:solidFill>
                <a:srgbClr val="5B9BD5">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高い日本語能力</a:t>
            </a:r>
            <a:endParaRPr kumimoji="1" lang="ja-JP" altLang="en-US" sz="1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p:txBody>
      </p:sp>
      <p:sp>
        <p:nvSpPr>
          <p:cNvPr id="24" name="TextBox 23">
            <a:extLst>
              <a:ext uri="{FF2B5EF4-FFF2-40B4-BE49-F238E27FC236}">
                <a16:creationId xmlns:a16="http://schemas.microsoft.com/office/drawing/2014/main" id="{9ECBBD5B-69F2-BDC7-A3B5-A258CC857653}"/>
              </a:ext>
            </a:extLst>
          </p:cNvPr>
          <p:cNvSpPr txBox="1"/>
          <p:nvPr/>
        </p:nvSpPr>
        <p:spPr>
          <a:xfrm>
            <a:off x="3401701" y="2650994"/>
            <a:ext cx="5795341" cy="184665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15</a:t>
            </a:r>
            <a:r>
              <a:rPr kumimoji="0" lang="ja-JP" altLang="en-US" sz="1800" b="0"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年間の技術者教育派遣のエキスパートとして培った</a:t>
            </a:r>
            <a:endParaRPr kumimoji="0" lang="en-US" altLang="ja-JP" sz="1800" b="0"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豊富な紹介実績　</a:t>
            </a:r>
            <a:r>
              <a:rPr kumimoji="0" lang="en-US" altLang="ja-JP"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900</a:t>
            </a:r>
            <a:r>
              <a:rPr kumimoji="0" lang="ja-JP" altLang="en-US"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人</a:t>
            </a:r>
            <a:endParaRPr kumimoji="0" lang="en-US" altLang="ja-JP"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教育中の技術者　</a:t>
            </a:r>
            <a:r>
              <a:rPr kumimoji="0" lang="en-US" altLang="ja-JP"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200</a:t>
            </a:r>
            <a:r>
              <a:rPr kumimoji="0" lang="ja-JP" altLang="en-US"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人</a:t>
            </a:r>
            <a:endParaRPr kumimoji="0" lang="en-US" altLang="ja-JP"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400" b="0"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多彩な分野のエンジニア在籍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uLnTx/>
              <a:uFillTx/>
              <a:latin typeface="Century Gothic" panose="020F0302020204030204"/>
              <a:ea typeface="メイリオ" panose="020B0604030504040204" pitchFamily="34" charset="-128"/>
              <a:cs typeface="+mn-cs"/>
            </a:endParaRPr>
          </a:p>
        </p:txBody>
      </p:sp>
      <p:sp>
        <p:nvSpPr>
          <p:cNvPr id="25" name="Oval 24">
            <a:extLst>
              <a:ext uri="{FF2B5EF4-FFF2-40B4-BE49-F238E27FC236}">
                <a16:creationId xmlns:a16="http://schemas.microsoft.com/office/drawing/2014/main" id="{BFA7A8D1-8D81-426B-23E7-67BAABFA2D9B}"/>
              </a:ext>
            </a:extLst>
          </p:cNvPr>
          <p:cNvSpPr/>
          <p:nvPr/>
        </p:nvSpPr>
        <p:spPr>
          <a:xfrm>
            <a:off x="1870768" y="3509105"/>
            <a:ext cx="1486250" cy="755009"/>
          </a:xfrm>
          <a:prstGeom prst="ellipse">
            <a:avLst/>
          </a:prstGeom>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日本語</a:t>
            </a: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N2~N3</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26" name="Oval 25">
            <a:extLst>
              <a:ext uri="{FF2B5EF4-FFF2-40B4-BE49-F238E27FC236}">
                <a16:creationId xmlns:a16="http://schemas.microsoft.com/office/drawing/2014/main" id="{63612FB0-2888-5C2E-4FD0-13A946236E97}"/>
              </a:ext>
            </a:extLst>
          </p:cNvPr>
          <p:cNvSpPr/>
          <p:nvPr/>
        </p:nvSpPr>
        <p:spPr>
          <a:xfrm>
            <a:off x="54230" y="3539223"/>
            <a:ext cx="1739300" cy="755009"/>
          </a:xfrm>
          <a:prstGeom prst="ellipse">
            <a:avLst/>
          </a:prstGeom>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ビジネス</a:t>
            </a:r>
            <a:endPar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マナー教育</a:t>
            </a:r>
          </a:p>
        </p:txBody>
      </p:sp>
      <p:sp>
        <p:nvSpPr>
          <p:cNvPr id="27" name="Oval 26">
            <a:extLst>
              <a:ext uri="{FF2B5EF4-FFF2-40B4-BE49-F238E27FC236}">
                <a16:creationId xmlns:a16="http://schemas.microsoft.com/office/drawing/2014/main" id="{0E091B82-7918-6ECE-461F-6534FD1529CB}"/>
              </a:ext>
            </a:extLst>
          </p:cNvPr>
          <p:cNvSpPr/>
          <p:nvPr/>
        </p:nvSpPr>
        <p:spPr>
          <a:xfrm>
            <a:off x="837379" y="2641180"/>
            <a:ext cx="1867913" cy="1028364"/>
          </a:xfrm>
          <a:prstGeom prst="ellipse">
            <a:avLst/>
          </a:prstGeom>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rPr>
              <a:t>ベトナム</a:t>
            </a:r>
            <a:endParaRPr kumimoji="1" lang="en-US" altLang="ja-JP"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rPr>
              <a:t>上位理系</a:t>
            </a:r>
            <a:endParaRPr kumimoji="1" lang="en-US" altLang="ja-JP"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rPr>
              <a:t>大学卒業</a:t>
            </a:r>
          </a:p>
        </p:txBody>
      </p:sp>
      <p:sp>
        <p:nvSpPr>
          <p:cNvPr id="28" name="Oval 27">
            <a:extLst>
              <a:ext uri="{FF2B5EF4-FFF2-40B4-BE49-F238E27FC236}">
                <a16:creationId xmlns:a16="http://schemas.microsoft.com/office/drawing/2014/main" id="{5632ED54-BC90-5ECD-296A-A3BEE7F3C100}"/>
              </a:ext>
            </a:extLst>
          </p:cNvPr>
          <p:cNvSpPr/>
          <p:nvPr/>
        </p:nvSpPr>
        <p:spPr>
          <a:xfrm>
            <a:off x="10213294" y="2819315"/>
            <a:ext cx="1241571" cy="755009"/>
          </a:xfrm>
          <a:prstGeom prst="ellipse">
            <a:avLst/>
          </a:prstGeom>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機械</a:t>
            </a:r>
            <a:endPar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自動車</a:t>
            </a:r>
          </a:p>
        </p:txBody>
      </p:sp>
      <p:sp>
        <p:nvSpPr>
          <p:cNvPr id="29" name="Oval 28">
            <a:extLst>
              <a:ext uri="{FF2B5EF4-FFF2-40B4-BE49-F238E27FC236}">
                <a16:creationId xmlns:a16="http://schemas.microsoft.com/office/drawing/2014/main" id="{173E0C35-F4CF-5870-9EB3-1701FA2ADF9F}"/>
              </a:ext>
            </a:extLst>
          </p:cNvPr>
          <p:cNvSpPr/>
          <p:nvPr/>
        </p:nvSpPr>
        <p:spPr>
          <a:xfrm>
            <a:off x="9491961" y="3455564"/>
            <a:ext cx="1364193" cy="755009"/>
          </a:xfrm>
          <a:prstGeom prst="ellipse">
            <a:avLst/>
          </a:prstGeom>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自動化</a:t>
            </a:r>
            <a:endPar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メカトロ</a:t>
            </a:r>
          </a:p>
        </p:txBody>
      </p:sp>
      <p:sp>
        <p:nvSpPr>
          <p:cNvPr id="30" name="Oval 29">
            <a:extLst>
              <a:ext uri="{FF2B5EF4-FFF2-40B4-BE49-F238E27FC236}">
                <a16:creationId xmlns:a16="http://schemas.microsoft.com/office/drawing/2014/main" id="{7B97C5E4-2970-E055-9C86-E7E78C042257}"/>
              </a:ext>
            </a:extLst>
          </p:cNvPr>
          <p:cNvSpPr/>
          <p:nvPr/>
        </p:nvSpPr>
        <p:spPr>
          <a:xfrm>
            <a:off x="10889021" y="3463624"/>
            <a:ext cx="1241571" cy="755009"/>
          </a:xfrm>
          <a:prstGeom prst="ellipse">
            <a:avLst/>
          </a:prstGeom>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rPr>
              <a:t>電気</a:t>
            </a:r>
            <a:endParaRPr kumimoji="1" lang="en-US" altLang="ja-JP"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Century Gothic" panose="020F0302020204030204"/>
                <a:ea typeface="メイリオ" panose="020B0604030504040204" pitchFamily="34" charset="-128"/>
                <a:cs typeface="+mn-cs"/>
              </a:rPr>
              <a:t>電子</a:t>
            </a:r>
          </a:p>
        </p:txBody>
      </p:sp>
      <p:sp>
        <p:nvSpPr>
          <p:cNvPr id="32" name="TextBox 31">
            <a:extLst>
              <a:ext uri="{FF2B5EF4-FFF2-40B4-BE49-F238E27FC236}">
                <a16:creationId xmlns:a16="http://schemas.microsoft.com/office/drawing/2014/main" id="{E01424F7-A534-A023-1574-136543552EFC}"/>
              </a:ext>
            </a:extLst>
          </p:cNvPr>
          <p:cNvSpPr txBox="1"/>
          <p:nvPr/>
        </p:nvSpPr>
        <p:spPr>
          <a:xfrm>
            <a:off x="5048083" y="4336080"/>
            <a:ext cx="2392001" cy="492443"/>
          </a:xfrm>
          <a:prstGeom prst="rect">
            <a:avLst/>
          </a:prstGeom>
          <a:solidFill>
            <a:schemeClr val="tx2">
              <a:lumMod val="75000"/>
            </a:schemeClr>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ESUTECH</a:t>
            </a:r>
            <a:r>
              <a:rPr kumimoji="1" lang="ja-JP" alt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の出来ること</a:t>
            </a:r>
          </a:p>
        </p:txBody>
      </p:sp>
      <p:sp>
        <p:nvSpPr>
          <p:cNvPr id="33" name="TextBox 32">
            <a:extLst>
              <a:ext uri="{FF2B5EF4-FFF2-40B4-BE49-F238E27FC236}">
                <a16:creationId xmlns:a16="http://schemas.microsoft.com/office/drawing/2014/main" id="{F36CC575-4051-8473-C619-2CEBF2B94A0A}"/>
              </a:ext>
            </a:extLst>
          </p:cNvPr>
          <p:cNvSpPr txBox="1"/>
          <p:nvPr/>
        </p:nvSpPr>
        <p:spPr>
          <a:xfrm>
            <a:off x="5132059" y="4387151"/>
            <a:ext cx="101662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わたしたち　エステック</a:t>
            </a:r>
          </a:p>
        </p:txBody>
      </p:sp>
      <p:sp>
        <p:nvSpPr>
          <p:cNvPr id="35" name="TextBox 34">
            <a:extLst>
              <a:ext uri="{FF2B5EF4-FFF2-40B4-BE49-F238E27FC236}">
                <a16:creationId xmlns:a16="http://schemas.microsoft.com/office/drawing/2014/main" id="{277887E3-84D2-3AFD-A090-3E284695E8A0}"/>
              </a:ext>
            </a:extLst>
          </p:cNvPr>
          <p:cNvSpPr txBox="1"/>
          <p:nvPr/>
        </p:nvSpPr>
        <p:spPr>
          <a:xfrm>
            <a:off x="4489992" y="4921301"/>
            <a:ext cx="3675794" cy="1077218"/>
          </a:xfrm>
          <a:prstGeom prst="rect">
            <a:avLst/>
          </a:prstGeom>
          <a:solidFill>
            <a:schemeClr val="tx2">
              <a:lumMod val="75000"/>
            </a:schemeClr>
          </a:solidFill>
          <a:ln w="28575">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御社設計者の下仕事をベトナムで</a:t>
            </a:r>
            <a:br>
              <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b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業務代行</a:t>
            </a:r>
            <a:br>
              <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br>
            <a:r>
              <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3D</a:t>
            </a: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化、データ整理、図面化</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あらゆる設計業務をサポートします！</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p:txBody>
      </p:sp>
      <p:sp>
        <p:nvSpPr>
          <p:cNvPr id="36" name="TextBox 35">
            <a:extLst>
              <a:ext uri="{FF2B5EF4-FFF2-40B4-BE49-F238E27FC236}">
                <a16:creationId xmlns:a16="http://schemas.microsoft.com/office/drawing/2014/main" id="{1219F400-8E1D-450A-2561-33DDAD0E116A}"/>
              </a:ext>
            </a:extLst>
          </p:cNvPr>
          <p:cNvSpPr txBox="1"/>
          <p:nvPr/>
        </p:nvSpPr>
        <p:spPr>
          <a:xfrm>
            <a:off x="8343551" y="4924781"/>
            <a:ext cx="2713267" cy="1077218"/>
          </a:xfrm>
          <a:prstGeom prst="rect">
            <a:avLst/>
          </a:prstGeom>
          <a:solidFill>
            <a:schemeClr val="tx2">
              <a:lumMod val="75000"/>
            </a:schemeClr>
          </a:solidFill>
          <a:ln w="28575">
            <a:solidFill>
              <a:srgbClr val="FF0000"/>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急な負荷への対応</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データの機密対応</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緻密な進捗管理</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すべて</a:t>
            </a:r>
            <a:r>
              <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OK</a:t>
            </a: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a:t>
            </a:r>
          </a:p>
        </p:txBody>
      </p:sp>
      <p:sp>
        <p:nvSpPr>
          <p:cNvPr id="37" name="TextBox 36">
            <a:extLst>
              <a:ext uri="{FF2B5EF4-FFF2-40B4-BE49-F238E27FC236}">
                <a16:creationId xmlns:a16="http://schemas.microsoft.com/office/drawing/2014/main" id="{96BF41B9-C318-4A72-15FC-7F77F0147173}"/>
              </a:ext>
            </a:extLst>
          </p:cNvPr>
          <p:cNvSpPr txBox="1"/>
          <p:nvPr/>
        </p:nvSpPr>
        <p:spPr>
          <a:xfrm>
            <a:off x="1157681" y="4924781"/>
            <a:ext cx="3154546" cy="1077218"/>
          </a:xfrm>
          <a:prstGeom prst="rect">
            <a:avLst/>
          </a:prstGeom>
          <a:solidFill>
            <a:schemeClr val="tx2">
              <a:lumMod val="7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優秀な技術人材確保</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オーダーメイド事前教育</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日本語教育徹底</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rPr>
              <a:t>貴社の人材不足を解決します！</a:t>
            </a:r>
            <a:endParaRPr kumimoji="1" lang="en-US" altLang="ja-JP" sz="1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entury Gothic" panose="020F0302020204030204"/>
              <a:ea typeface="メイリオ" panose="020B0604030504040204" pitchFamily="34" charset="-128"/>
              <a:cs typeface="+mn-cs"/>
            </a:endParaRPr>
          </a:p>
        </p:txBody>
      </p:sp>
      <p:sp>
        <p:nvSpPr>
          <p:cNvPr id="39" name="TextBox 38">
            <a:extLst>
              <a:ext uri="{FF2B5EF4-FFF2-40B4-BE49-F238E27FC236}">
                <a16:creationId xmlns:a16="http://schemas.microsoft.com/office/drawing/2014/main" id="{E612ACC8-BABB-F2FB-11E7-066189AD3454}"/>
              </a:ext>
            </a:extLst>
          </p:cNvPr>
          <p:cNvSpPr txBox="1"/>
          <p:nvPr/>
        </p:nvSpPr>
        <p:spPr>
          <a:xfrm>
            <a:off x="10511249" y="255335"/>
            <a:ext cx="1486250" cy="58477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エステック</a:t>
            </a:r>
            <a:r>
              <a:rPr kumimoji="0" lang="en-US" altLang="ja-JP"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a:t>
            </a:r>
            <a:r>
              <a:rPr kumimoji="0" lang="ja-JP" altLang="en-US"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ベトナム・ホーチミン</a:t>
            </a:r>
            <a:endParaRPr kumimoji="0" lang="en-US" altLang="ja-JP"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https://esutech.edu.vn/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info@esutech.edu.vn</a:t>
            </a:r>
            <a:endParaRPr kumimoji="0" lang="en-US" altLang="ja-JP" sz="800" b="0" i="0" u="none" strike="noStrike" kern="1200" cap="none" spc="0" normalizeH="0" baseline="0" noProof="0" dirty="0">
              <a:ln>
                <a:noFill/>
              </a:ln>
              <a:solidFill>
                <a:srgbClr val="868686"/>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8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+84(0) 28-3636-3999</a:t>
            </a:r>
            <a:endParaRPr kumimoji="0" lang="en-US" altLang="ja-JP" sz="800" b="0" i="0" u="none" strike="noStrike" kern="1200" cap="none" spc="0" normalizeH="0" baseline="0" noProof="0" dirty="0">
              <a:ln>
                <a:noFill/>
              </a:ln>
              <a:solidFill>
                <a:srgbClr val="868686"/>
              </a:solidFill>
              <a:effectLst/>
              <a:uLnTx/>
              <a:uFillTx/>
              <a:latin typeface="Meiryo UI" panose="020B0604030504040204" pitchFamily="34" charset="-128"/>
              <a:ea typeface="Meiryo UI" panose="020B0604030504040204" pitchFamily="34" charset="-128"/>
              <a:cs typeface="+mn-cs"/>
            </a:endParaRPr>
          </a:p>
        </p:txBody>
      </p:sp>
      <p:pic>
        <p:nvPicPr>
          <p:cNvPr id="6" name="Picture 5">
            <a:extLst>
              <a:ext uri="{FF2B5EF4-FFF2-40B4-BE49-F238E27FC236}">
                <a16:creationId xmlns:a16="http://schemas.microsoft.com/office/drawing/2014/main" id="{4F92BB5B-6944-F828-FB4C-D61C5B839C0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50201" y="4269115"/>
            <a:ext cx="1122096" cy="601704"/>
          </a:xfrm>
          <a:prstGeom prst="rect">
            <a:avLst/>
          </a:prstGeom>
          <a:ln>
            <a:solidFill>
              <a:schemeClr val="accent1"/>
            </a:solidFill>
          </a:ln>
        </p:spPr>
      </p:pic>
      <p:pic>
        <p:nvPicPr>
          <p:cNvPr id="9" name="Picture 8">
            <a:extLst>
              <a:ext uri="{FF2B5EF4-FFF2-40B4-BE49-F238E27FC236}">
                <a16:creationId xmlns:a16="http://schemas.microsoft.com/office/drawing/2014/main" id="{E89BDA43-347E-0340-659F-A01B7F089A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16980" y="4264114"/>
            <a:ext cx="1041774" cy="865285"/>
          </a:xfrm>
          <a:prstGeom prst="rect">
            <a:avLst/>
          </a:prstGeom>
          <a:ln>
            <a:solidFill>
              <a:schemeClr val="accent1"/>
            </a:solidFill>
          </a:ln>
        </p:spPr>
      </p:pic>
      <p:pic>
        <p:nvPicPr>
          <p:cNvPr id="10" name="Picture 10" descr="工業科【環境技術科】 - 山形県立酒田光陵高等学校ホームページ さん">
            <a:extLst>
              <a:ext uri="{FF2B5EF4-FFF2-40B4-BE49-F238E27FC236}">
                <a16:creationId xmlns:a16="http://schemas.microsoft.com/office/drawing/2014/main" id="{D9D79934-752F-568B-8296-DFBA72AA63A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582" y="4281449"/>
            <a:ext cx="1036873" cy="681267"/>
          </a:xfrm>
          <a:prstGeom prst="rect">
            <a:avLst/>
          </a:prstGeom>
          <a:noFill/>
          <a:ln>
            <a:solidFill>
              <a:schemeClr val="accent1"/>
            </a:solidFill>
          </a:ln>
          <a:effectLst/>
          <a:extLst>
            <a:ext uri="{909E8E84-426E-40DD-AFC4-6F175D3DCCD1}">
              <a14:hiddenFill xmlns:a14="http://schemas.microsoft.com/office/drawing/2010/main">
                <a:solidFill>
                  <a:srgbClr val="FFFFFF"/>
                </a:solidFill>
              </a14:hiddenFill>
            </a:ext>
          </a:extLst>
        </p:spPr>
      </p:pic>
      <p:pic>
        <p:nvPicPr>
          <p:cNvPr id="11" name="図 7" descr="人, 屋内, テーブル, 男 が含まれている画像&#10;&#10;自動的に生成された説明">
            <a:extLst>
              <a:ext uri="{FF2B5EF4-FFF2-40B4-BE49-F238E27FC236}">
                <a16:creationId xmlns:a16="http://schemas.microsoft.com/office/drawing/2014/main" id="{607B92A9-B3D6-93E5-8D12-DBDE1E368E9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57681" y="4281449"/>
            <a:ext cx="999746" cy="601704"/>
          </a:xfrm>
          <a:prstGeom prst="rect">
            <a:avLst/>
          </a:prstGeom>
          <a:ln>
            <a:solidFill>
              <a:schemeClr val="accent1"/>
            </a:solidFill>
          </a:ln>
          <a:effectLst/>
        </p:spPr>
      </p:pic>
      <p:pic>
        <p:nvPicPr>
          <p:cNvPr id="12" name="図 5" descr="ノートパソコンを使っている男性&#10;&#10;自動的に生成された説明">
            <a:extLst>
              <a:ext uri="{FF2B5EF4-FFF2-40B4-BE49-F238E27FC236}">
                <a16:creationId xmlns:a16="http://schemas.microsoft.com/office/drawing/2014/main" id="{D4113D82-71B8-DCAA-8D2E-78BE1D70E4A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582" y="5009010"/>
            <a:ext cx="1054803" cy="711098"/>
          </a:xfrm>
          <a:prstGeom prst="rect">
            <a:avLst/>
          </a:prstGeom>
          <a:ln>
            <a:solidFill>
              <a:schemeClr val="accent1"/>
            </a:solidFill>
          </a:ln>
          <a:effectLst/>
        </p:spPr>
      </p:pic>
      <p:pic>
        <p:nvPicPr>
          <p:cNvPr id="13" name="図 28">
            <a:extLst>
              <a:ext uri="{FF2B5EF4-FFF2-40B4-BE49-F238E27FC236}">
                <a16:creationId xmlns:a16="http://schemas.microsoft.com/office/drawing/2014/main" id="{07B4EA9A-2D07-6085-7F7D-2B4E5118B3B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079160" y="5182940"/>
            <a:ext cx="1112840" cy="755009"/>
          </a:xfrm>
          <a:prstGeom prst="rect">
            <a:avLst/>
          </a:prstGeom>
        </p:spPr>
      </p:pic>
    </p:spTree>
    <p:extLst>
      <p:ext uri="{BB962C8B-B14F-4D97-AF65-F5344CB8AC3E}">
        <p14:creationId xmlns:p14="http://schemas.microsoft.com/office/powerpoint/2010/main" val="4064067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40FF086-4C83-97E2-9AB0-F6775FEA66F1}"/>
              </a:ext>
            </a:extLst>
          </p:cNvPr>
          <p:cNvSpPr>
            <a:spLocks noGrp="1"/>
          </p:cNvSpPr>
          <p:nvPr>
            <p:ph type="title"/>
          </p:nvPr>
        </p:nvSpPr>
        <p:spPr>
          <a:xfrm>
            <a:off x="1314796" y="601414"/>
            <a:ext cx="9562405" cy="759617"/>
          </a:xfrm>
        </p:spPr>
        <p:txBody>
          <a:bodyPr>
            <a:normAutofit/>
          </a:bodyPr>
          <a:lstStyle/>
          <a:p>
            <a:pPr algn="ctr"/>
            <a:r>
              <a:rPr lang="ja-JP" altLang="en-US" sz="2400">
                <a:latin typeface="HGP創英角ｺﾞｼｯｸUB" panose="020B0900000000000000" pitchFamily="50" charset="-128"/>
                <a:ea typeface="HGP創英角ｺﾞｼｯｸUB" panose="020B0900000000000000" pitchFamily="50" charset="-128"/>
              </a:rPr>
              <a:t>技術社員紹介</a:t>
            </a:r>
            <a:endParaRPr lang="ja-JP" altLang="en-US" sz="2400"/>
          </a:p>
        </p:txBody>
      </p:sp>
      <p:pic>
        <p:nvPicPr>
          <p:cNvPr id="4" name="図 3" descr="アイコン&#10;&#10;中程度の精度で自動的に生成された説明">
            <a:extLst>
              <a:ext uri="{FF2B5EF4-FFF2-40B4-BE49-F238E27FC236}">
                <a16:creationId xmlns:a16="http://schemas.microsoft.com/office/drawing/2014/main" id="{D133BB75-2567-8030-1287-064CF2652C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8" name="Rectangle: Rounded Corners 24">
            <a:extLst>
              <a:ext uri="{FF2B5EF4-FFF2-40B4-BE49-F238E27FC236}">
                <a16:creationId xmlns:a16="http://schemas.microsoft.com/office/drawing/2014/main" id="{9438AE2A-8514-E1F0-B10B-ED3A6693C788}"/>
              </a:ext>
            </a:extLst>
          </p:cNvPr>
          <p:cNvSpPr/>
          <p:nvPr/>
        </p:nvSpPr>
        <p:spPr>
          <a:xfrm>
            <a:off x="1812592" y="1315253"/>
            <a:ext cx="9910344" cy="2323488"/>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9" name="Picture 2">
            <a:extLst>
              <a:ext uri="{FF2B5EF4-FFF2-40B4-BE49-F238E27FC236}">
                <a16:creationId xmlns:a16="http://schemas.microsoft.com/office/drawing/2014/main" id="{F350701E-5A2A-8B23-BECC-3D0569B95D1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3792" y="875561"/>
            <a:ext cx="1690341" cy="28423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7">
            <a:extLst>
              <a:ext uri="{FF2B5EF4-FFF2-40B4-BE49-F238E27FC236}">
                <a16:creationId xmlns:a16="http://schemas.microsoft.com/office/drawing/2014/main" id="{C050E6FD-E0D7-913E-E971-01E65859DE76}"/>
              </a:ext>
            </a:extLst>
          </p:cNvPr>
          <p:cNvSpPr txBox="1"/>
          <p:nvPr/>
        </p:nvSpPr>
        <p:spPr>
          <a:xfrm>
            <a:off x="2635939" y="1533195"/>
            <a:ext cx="8792269" cy="1663019"/>
          </a:xfrm>
          <a:prstGeom prst="rect">
            <a:avLst/>
          </a:prstGeom>
          <a:noFill/>
        </p:spPr>
        <p:txBody>
          <a:bodyPr wrap="square" lIns="91440" tIns="45720" rIns="91440" bIns="45720" rtlCol="0" anchor="t">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ja-JP" altLang="en-US" sz="1400" b="1" i="0" u="none" strike="noStrike" kern="1200" cap="none" spc="0" normalizeH="0" baseline="0" noProof="0" dirty="0">
                <a:ln>
                  <a:noFill/>
                </a:ln>
                <a:solidFill>
                  <a:prstClr val="black"/>
                </a:solidFill>
                <a:effectLst/>
                <a:uLnTx/>
                <a:uFillTx/>
                <a:latin typeface="Meiryo UI"/>
                <a:ea typeface="Meiryo UI"/>
                <a:cs typeface="Arial"/>
              </a:rPr>
              <a:t>ホンダで</a:t>
            </a:r>
            <a:r>
              <a:rPr kumimoji="0" lang="en-US" altLang="ja-JP" sz="1400" b="1" i="0" u="none" strike="noStrike" kern="1200" cap="none" spc="0" normalizeH="0" baseline="0" noProof="0" dirty="0">
                <a:ln>
                  <a:noFill/>
                </a:ln>
                <a:solidFill>
                  <a:prstClr val="black"/>
                </a:solidFill>
                <a:effectLst/>
                <a:uLnTx/>
                <a:uFillTx/>
                <a:latin typeface="Meiryo UI"/>
                <a:ea typeface="Meiryo UI"/>
                <a:cs typeface="Arial"/>
              </a:rPr>
              <a:t>30</a:t>
            </a:r>
            <a:r>
              <a:rPr kumimoji="0" lang="ja-JP" altLang="en-US" sz="1400" b="1" i="0" u="none" strike="noStrike" kern="1200" cap="none" spc="0" normalizeH="0" baseline="0" noProof="0" dirty="0">
                <a:ln>
                  <a:noFill/>
                </a:ln>
                <a:solidFill>
                  <a:prstClr val="black"/>
                </a:solidFill>
                <a:effectLst/>
                <a:uLnTx/>
                <a:uFillTx/>
                <a:latin typeface="Meiryo UI"/>
                <a:ea typeface="Meiryo UI"/>
                <a:cs typeface="Arial"/>
              </a:rPr>
              <a:t>年以上</a:t>
            </a:r>
            <a:r>
              <a:rPr kumimoji="0" lang="ja-JP" altLang="en-US" sz="1400" i="0" u="none" strike="noStrike" kern="1200" cap="none" spc="0" normalizeH="0" baseline="0" noProof="0" dirty="0">
                <a:ln>
                  <a:noFill/>
                </a:ln>
                <a:solidFill>
                  <a:prstClr val="black"/>
                </a:solidFill>
                <a:effectLst/>
                <a:uLnTx/>
                <a:uFillTx/>
                <a:latin typeface="Meiryo UI"/>
                <a:ea typeface="Meiryo UI"/>
                <a:cs typeface="Arial"/>
              </a:rPr>
              <a:t>自動車開発をリード、</a:t>
            </a:r>
            <a:r>
              <a:rPr kumimoji="0" lang="ja-JP" altLang="en-US" sz="1400" b="1" i="0" u="none" strike="noStrike" kern="1200" cap="none" spc="0" normalizeH="0" baseline="0" noProof="0" dirty="0">
                <a:ln>
                  <a:noFill/>
                </a:ln>
                <a:solidFill>
                  <a:prstClr val="black"/>
                </a:solidFill>
                <a:effectLst/>
                <a:uLnTx/>
                <a:uFillTx/>
                <a:latin typeface="Meiryo UI"/>
                <a:ea typeface="Meiryo UI"/>
                <a:cs typeface="Arial"/>
              </a:rPr>
              <a:t>シャーシ設計者</a:t>
            </a:r>
            <a:r>
              <a:rPr kumimoji="0" lang="ja-JP" altLang="en-US" sz="1400" i="0" u="none" strike="noStrike" kern="1200" cap="none" spc="0" normalizeH="0" baseline="0" noProof="0" dirty="0">
                <a:ln>
                  <a:noFill/>
                </a:ln>
                <a:solidFill>
                  <a:prstClr val="black"/>
                </a:solidFill>
                <a:effectLst/>
                <a:uLnTx/>
                <a:uFillTx/>
                <a:latin typeface="Meiryo UI"/>
                <a:ea typeface="Meiryo UI"/>
                <a:cs typeface="Arial"/>
              </a:rPr>
              <a:t>として活躍し、その後</a:t>
            </a:r>
            <a:r>
              <a:rPr kumimoji="0" lang="ja-JP" altLang="en-US" sz="1400" b="1" i="0" u="none" strike="noStrike" kern="1200" cap="none" spc="0" normalizeH="0" baseline="0" noProof="0" dirty="0">
                <a:ln>
                  <a:noFill/>
                </a:ln>
                <a:solidFill>
                  <a:prstClr val="black"/>
                </a:solidFill>
                <a:effectLst/>
                <a:uLnTx/>
                <a:uFillTx/>
                <a:latin typeface="Meiryo UI"/>
                <a:ea typeface="Meiryo UI"/>
                <a:cs typeface="Arial"/>
              </a:rPr>
              <a:t>欧州向け</a:t>
            </a:r>
            <a:r>
              <a:rPr kumimoji="0" lang="en-US" altLang="ja-JP" sz="1400" b="1" i="0" u="none" strike="noStrike" kern="1200" cap="none" spc="0" normalizeH="0" baseline="0" noProof="0" dirty="0">
                <a:ln>
                  <a:noFill/>
                </a:ln>
                <a:solidFill>
                  <a:prstClr val="black"/>
                </a:solidFill>
                <a:effectLst/>
                <a:uLnTx/>
                <a:uFillTx/>
                <a:latin typeface="Meiryo UI"/>
                <a:ea typeface="Meiryo UI"/>
                <a:cs typeface="Arial"/>
              </a:rPr>
              <a:t>CIVIC</a:t>
            </a:r>
            <a:r>
              <a:rPr kumimoji="0" lang="ja-JP" altLang="en-US" sz="1400" b="1" i="0" u="none" strike="noStrike" kern="1200" cap="none" spc="0" normalizeH="0" baseline="0" noProof="0" dirty="0">
                <a:ln>
                  <a:noFill/>
                </a:ln>
                <a:solidFill>
                  <a:prstClr val="black"/>
                </a:solidFill>
                <a:effectLst/>
                <a:uLnTx/>
                <a:uFillTx/>
                <a:latin typeface="Meiryo UI"/>
                <a:ea typeface="Meiryo UI"/>
                <a:cs typeface="Arial"/>
              </a:rPr>
              <a:t>の開発責任者</a:t>
            </a:r>
            <a:r>
              <a:rPr kumimoji="0" lang="ja-JP" altLang="en-US" sz="1400" b="0" i="0" u="none" strike="noStrike" kern="1200" cap="none" spc="0" normalizeH="0" baseline="0" noProof="0" dirty="0">
                <a:ln>
                  <a:noFill/>
                </a:ln>
                <a:solidFill>
                  <a:prstClr val="black"/>
                </a:solidFill>
                <a:effectLst/>
                <a:uLnTx/>
                <a:uFillTx/>
                <a:latin typeface="Meiryo UI"/>
                <a:ea typeface="Meiryo UI"/>
                <a:cs typeface="Arial"/>
              </a:rPr>
              <a:t>を努めた。欧州研究所副社長として欧州技術の研究・開発、ドイツ開発委託先との完成車共同開発等国際的に活躍。</a:t>
            </a:r>
            <a:endParaRPr kumimoji="0" lang="en-US" altLang="ja-JP" sz="1400" b="0" i="0" u="none" strike="noStrike" kern="1200" cap="none" spc="0" normalizeH="0" baseline="0" noProof="0" dirty="0">
              <a:ln>
                <a:noFill/>
              </a:ln>
              <a:solidFill>
                <a:prstClr val="black"/>
              </a:solidFill>
              <a:effectLst/>
              <a:uLnTx/>
              <a:uFillTx/>
              <a:latin typeface="Meiryo UI"/>
              <a:ea typeface="Meiryo UI"/>
              <a:cs typeface="Arial"/>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prstClr val="black"/>
                </a:solidFill>
                <a:effectLst/>
                <a:uLnTx/>
                <a:uFillTx/>
                <a:latin typeface="Meiryo UI"/>
                <a:ea typeface="Meiryo UI"/>
                <a:cs typeface="Arial"/>
              </a:rPr>
              <a:t>ホンダ退社後は中国長城汽車、東風汽車の高級ブランド部門技術責任者として</a:t>
            </a:r>
            <a:r>
              <a:rPr kumimoji="0" lang="en-US" altLang="ja-JP" sz="1400" b="0" i="0" u="none" strike="noStrike" kern="1200" cap="none" spc="0" normalizeH="0" baseline="0" noProof="0" dirty="0">
                <a:ln>
                  <a:noFill/>
                </a:ln>
                <a:solidFill>
                  <a:prstClr val="black"/>
                </a:solidFill>
                <a:effectLst/>
                <a:uLnTx/>
                <a:uFillTx/>
                <a:latin typeface="Meiryo UI"/>
                <a:ea typeface="Meiryo UI"/>
                <a:cs typeface="Arial"/>
              </a:rPr>
              <a:t>EV/PHEV</a:t>
            </a:r>
            <a:r>
              <a:rPr kumimoji="0" lang="ja-JP" altLang="en-US" sz="1400" b="0" i="0" u="none" strike="noStrike" kern="1200" cap="none" spc="0" normalizeH="0" baseline="0" noProof="0" dirty="0">
                <a:ln>
                  <a:noFill/>
                </a:ln>
                <a:solidFill>
                  <a:prstClr val="black"/>
                </a:solidFill>
                <a:effectLst/>
                <a:uLnTx/>
                <a:uFillTx/>
                <a:latin typeface="Meiryo UI"/>
                <a:ea typeface="Meiryo UI"/>
                <a:cs typeface="Arial"/>
              </a:rPr>
              <a:t>車の開発を指導、量産化や欧州への輸出事業に貢献。</a:t>
            </a:r>
            <a:endParaRPr kumimoji="0" lang="en-US" altLang="ja-JP" sz="1400" b="0" i="0" u="none" strike="noStrike" kern="1200" cap="none" spc="0" normalizeH="0" baseline="0" noProof="0" dirty="0">
              <a:ln>
                <a:noFill/>
              </a:ln>
              <a:solidFill>
                <a:prstClr val="black"/>
              </a:solidFill>
              <a:effectLst/>
              <a:uLnTx/>
              <a:uFillTx/>
              <a:latin typeface="Meiryo UI"/>
              <a:ea typeface="Meiryo UI"/>
              <a:cs typeface="Arial"/>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ja-JP" altLang="en-US" sz="14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日本に戻り、北海道の民間宇宙ロケット開発ベンチャー企業「インターステラテクノロジズ株式会社」でロケット開発に従事。</a:t>
            </a:r>
          </a:p>
        </p:txBody>
      </p:sp>
      <p:sp>
        <p:nvSpPr>
          <p:cNvPr id="12" name="Parallelogram 26">
            <a:extLst>
              <a:ext uri="{FF2B5EF4-FFF2-40B4-BE49-F238E27FC236}">
                <a16:creationId xmlns:a16="http://schemas.microsoft.com/office/drawing/2014/main" id="{8E029E6E-61DE-EB7B-0B67-D0833A56340F}"/>
              </a:ext>
            </a:extLst>
          </p:cNvPr>
          <p:cNvSpPr/>
          <p:nvPr/>
        </p:nvSpPr>
        <p:spPr>
          <a:xfrm>
            <a:off x="723815" y="3232022"/>
            <a:ext cx="1662301" cy="590767"/>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400" b="1" dirty="0">
                <a:solidFill>
                  <a:prstClr val="white"/>
                </a:solidFill>
                <a:latin typeface="Meiryo" panose="020B0604030504040204" pitchFamily="34" charset="-128"/>
                <a:ea typeface="Meiryo" panose="020B0604030504040204" pitchFamily="34" charset="-128"/>
              </a:rPr>
              <a:t>増田 毅彦</a:t>
            </a:r>
            <a:endParaRPr kumimoji="0" lang="en-US" altLang="ja-JP" sz="1400" b="1" dirty="0">
              <a:solidFill>
                <a:prstClr val="white"/>
              </a:solidFill>
              <a:latin typeface="Meiryo" panose="020B0604030504040204" pitchFamily="34" charset="-128"/>
              <a:ea typeface="Meiryo" panose="020B0604030504040204" pitchFamily="34"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最高執行責任者</a:t>
            </a:r>
            <a:endParaRPr kumimoji="0" 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sp>
        <p:nvSpPr>
          <p:cNvPr id="14" name="スライド番号プレースホルダー 1">
            <a:extLst>
              <a:ext uri="{FF2B5EF4-FFF2-40B4-BE49-F238E27FC236}">
                <a16:creationId xmlns:a16="http://schemas.microsoft.com/office/drawing/2014/main" id="{A67989D3-FC3D-DEAF-DF99-A2D7A1A7372E}"/>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rPr>
              <a:t>1</a:t>
            </a:r>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2" name="タイトル 5">
            <a:extLst>
              <a:ext uri="{FF2B5EF4-FFF2-40B4-BE49-F238E27FC236}">
                <a16:creationId xmlns:a16="http://schemas.microsoft.com/office/drawing/2014/main" id="{BDAE72B6-5A42-14EE-DD92-1755BD3B0EFA}"/>
              </a:ext>
            </a:extLst>
          </p:cNvPr>
          <p:cNvSpPr txBox="1">
            <a:spLocks/>
          </p:cNvSpPr>
          <p:nvPr/>
        </p:nvSpPr>
        <p:spPr>
          <a:xfrm>
            <a:off x="4322329" y="264137"/>
            <a:ext cx="3547341" cy="388103"/>
          </a:xfrm>
          <a:prstGeom prst="roundRect">
            <a:avLst>
              <a:gd name="adj" fmla="val 50000"/>
            </a:avLst>
          </a:prstGeom>
          <a:solidFill>
            <a:srgbClr val="0070C0"/>
          </a:solidFill>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j-cs"/>
              </a:rPr>
              <a:t>技術アウトソーシング受託事業</a:t>
            </a:r>
          </a:p>
        </p:txBody>
      </p:sp>
      <p:sp>
        <p:nvSpPr>
          <p:cNvPr id="5" name="スライド番号プレースホルダー 1">
            <a:extLst>
              <a:ext uri="{FF2B5EF4-FFF2-40B4-BE49-F238E27FC236}">
                <a16:creationId xmlns:a16="http://schemas.microsoft.com/office/drawing/2014/main" id="{35C6CD2C-8406-60E4-0464-0C4C84423F68}"/>
              </a:ext>
            </a:extLst>
          </p:cNvPr>
          <p:cNvSpPr>
            <a:spLocks noGrp="1"/>
          </p:cNvSpPr>
          <p:nvPr>
            <p:ph type="sldNum" sz="quarter" idx="12"/>
          </p:nvPr>
        </p:nvSpPr>
        <p:spPr>
          <a:xfrm>
            <a:off x="11741727" y="6173792"/>
            <a:ext cx="435400" cy="365125"/>
          </a:xfrm>
        </p:spPr>
        <p:txBody>
          <a:bodyPr anchor="ctr">
            <a:normAutofit/>
          </a:bodyPr>
          <a:lstStyle/>
          <a:p>
            <a:pPr>
              <a:spcAft>
                <a:spcPts val="600"/>
              </a:spcAft>
              <a:defRPr/>
            </a:pPr>
            <a:fld id="{4FAB73BC-B049-4115-A692-8D63A059BFB8}" type="slidenum">
              <a:rPr lang="en-US" sz="1200">
                <a:solidFill>
                  <a:prstClr val="black">
                    <a:tint val="75000"/>
                  </a:prstClr>
                </a:solidFill>
                <a:latin typeface="Century Gothic" panose="020F0302020204030204"/>
              </a:rPr>
              <a:pPr>
                <a:spcAft>
                  <a:spcPts val="600"/>
                </a:spcAft>
                <a:defRPr/>
              </a:pPr>
              <a:t>10</a:t>
            </a:fld>
            <a:endParaRPr lang="en-US" sz="1200">
              <a:solidFill>
                <a:prstClr val="black">
                  <a:tint val="75000"/>
                </a:prstClr>
              </a:solidFill>
              <a:latin typeface="Century Gothic" panose="020F0302020204030204"/>
            </a:endParaRPr>
          </a:p>
        </p:txBody>
      </p:sp>
      <p:sp>
        <p:nvSpPr>
          <p:cNvPr id="3" name="Rectangle: Rounded Corners 24">
            <a:extLst>
              <a:ext uri="{FF2B5EF4-FFF2-40B4-BE49-F238E27FC236}">
                <a16:creationId xmlns:a16="http://schemas.microsoft.com/office/drawing/2014/main" id="{48DF18AA-4AF6-46A6-D738-2B82AAF53B9D}"/>
              </a:ext>
            </a:extLst>
          </p:cNvPr>
          <p:cNvSpPr/>
          <p:nvPr/>
        </p:nvSpPr>
        <p:spPr>
          <a:xfrm>
            <a:off x="1812592" y="4272124"/>
            <a:ext cx="9860213" cy="2070171"/>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7" name="図 6" descr="スーツを着た男性&#10;&#10;説明は自動で生成されたものです">
            <a:extLst>
              <a:ext uri="{FF2B5EF4-FFF2-40B4-BE49-F238E27FC236}">
                <a16:creationId xmlns:a16="http://schemas.microsoft.com/office/drawing/2014/main" id="{D747FFA6-4C6D-32C8-F178-A2EB6531CD0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4226" y="3856683"/>
            <a:ext cx="1810893" cy="2640932"/>
          </a:xfrm>
          <a:prstGeom prst="rect">
            <a:avLst/>
          </a:prstGeom>
        </p:spPr>
      </p:pic>
      <p:sp>
        <p:nvSpPr>
          <p:cNvPr id="10" name="TextBox 27">
            <a:extLst>
              <a:ext uri="{FF2B5EF4-FFF2-40B4-BE49-F238E27FC236}">
                <a16:creationId xmlns:a16="http://schemas.microsoft.com/office/drawing/2014/main" id="{895F9377-6EC1-5904-B4A9-4BF0119AB015}"/>
              </a:ext>
            </a:extLst>
          </p:cNvPr>
          <p:cNvSpPr txBox="1"/>
          <p:nvPr/>
        </p:nvSpPr>
        <p:spPr>
          <a:xfrm>
            <a:off x="2996886" y="4730698"/>
            <a:ext cx="8491480" cy="1171026"/>
          </a:xfrm>
          <a:prstGeom prst="rect">
            <a:avLst/>
          </a:prstGeom>
          <a:noFill/>
        </p:spPr>
        <p:txBody>
          <a:bodyPr wrap="square" lIns="91440" tIns="45720" rIns="91440" bIns="45720" rtlCol="0" anchor="t">
            <a:spAutoFit/>
          </a:bodyPr>
          <a:lstStyle/>
          <a:p>
            <a:pPr defTabSz="685800">
              <a:lnSpc>
                <a:spcPct val="150000"/>
              </a:lnSpc>
              <a:defRPr/>
            </a:pPr>
            <a:r>
              <a:rPr kumimoji="0" lang="ja-JP" altLang="en-US" sz="1200" b="1" dirty="0">
                <a:solidFill>
                  <a:prstClr val="black"/>
                </a:solidFill>
                <a:latin typeface="Meiryo UI" panose="020B0604030504040204" pitchFamily="34" charset="-128"/>
                <a:ea typeface="Meiryo UI" panose="020B0604030504040204" pitchFamily="34" charset="-128"/>
                <a:cs typeface="Arial" panose="020B0604020202020204" pitchFamily="34" charset="0"/>
              </a:rPr>
              <a:t>ホンダで３５年間、車両の開発</a:t>
            </a:r>
            <a:r>
              <a:rPr kumimoji="0" lang="ja-JP" altLang="en-US" sz="1200" dirty="0">
                <a:solidFill>
                  <a:prstClr val="black"/>
                </a:solidFill>
                <a:latin typeface="Meiryo UI" panose="020B0604030504040204" pitchFamily="34" charset="-128"/>
                <a:ea typeface="Meiryo UI" panose="020B0604030504040204" pitchFamily="34" charset="-128"/>
                <a:cs typeface="Arial" panose="020B0604020202020204" pitchFamily="34" charset="0"/>
              </a:rPr>
              <a:t>を行ってきた。ブレーキ設計から、シャーシ設計マネージャ、シニアマネージャを経て、更に</a:t>
            </a:r>
            <a:r>
              <a:rPr kumimoji="0" lang="ja-JP" altLang="en-US" sz="1200" b="1" dirty="0">
                <a:solidFill>
                  <a:prstClr val="black"/>
                </a:solidFill>
                <a:latin typeface="Meiryo UI" panose="020B0604030504040204" pitchFamily="34" charset="-128"/>
                <a:ea typeface="Meiryo UI" panose="020B0604030504040204" pitchFamily="34" charset="-128"/>
                <a:cs typeface="Arial" panose="020B0604020202020204" pitchFamily="34" charset="0"/>
              </a:rPr>
              <a:t>軽自動車開発室の室長（責任者）</a:t>
            </a:r>
            <a:r>
              <a:rPr kumimoji="0" lang="ja-JP" altLang="en-US" sz="1200" dirty="0">
                <a:solidFill>
                  <a:prstClr val="black"/>
                </a:solidFill>
                <a:latin typeface="Meiryo UI" panose="020B0604030504040204" pitchFamily="34" charset="-128"/>
                <a:ea typeface="Meiryo UI" panose="020B0604030504040204" pitchFamily="34" charset="-128"/>
                <a:cs typeface="Arial" panose="020B0604020202020204" pitchFamily="34" charset="0"/>
              </a:rPr>
              <a:t>として新しい拠点を設立し、開発業務の改革に取り組み、魅力的な商品を高効率で開発することに注力し</a:t>
            </a:r>
            <a:r>
              <a:rPr kumimoji="0" lang="en-US" altLang="ja-JP" sz="1200" dirty="0">
                <a:solidFill>
                  <a:prstClr val="black"/>
                </a:solidFill>
                <a:latin typeface="Meiryo UI" panose="020B0604030504040204" pitchFamily="34" charset="-128"/>
                <a:ea typeface="Meiryo UI" panose="020B0604030504040204" pitchFamily="34" charset="-128"/>
                <a:cs typeface="Arial" panose="020B0604020202020204" pitchFamily="34" charset="0"/>
              </a:rPr>
              <a:t>N</a:t>
            </a:r>
            <a:r>
              <a:rPr kumimoji="0" lang="ja-JP" altLang="en-US" sz="1200" dirty="0">
                <a:solidFill>
                  <a:prstClr val="black"/>
                </a:solidFill>
                <a:latin typeface="Meiryo UI" panose="020B0604030504040204" pitchFamily="34" charset="-128"/>
                <a:ea typeface="Meiryo UI" panose="020B0604030504040204" pitchFamily="34" charset="-128"/>
                <a:cs typeface="Arial" panose="020B0604020202020204" pitchFamily="34" charset="0"/>
              </a:rPr>
              <a:t>シリーズの成功につなげた。その後、タイ、インドの開発拠点の副社長としてローカル人材育成に取り組み開発能力向上等で活躍。モットーは、「人の成長こそが組織の成長」である。</a:t>
            </a:r>
          </a:p>
        </p:txBody>
      </p:sp>
      <p:sp>
        <p:nvSpPr>
          <p:cNvPr id="13" name="Parallelogram 26">
            <a:extLst>
              <a:ext uri="{FF2B5EF4-FFF2-40B4-BE49-F238E27FC236}">
                <a16:creationId xmlns:a16="http://schemas.microsoft.com/office/drawing/2014/main" id="{3D727396-F999-B22F-FC32-5303F65BF91C}"/>
              </a:ext>
            </a:extLst>
          </p:cNvPr>
          <p:cNvSpPr/>
          <p:nvPr/>
        </p:nvSpPr>
        <p:spPr>
          <a:xfrm>
            <a:off x="841908" y="5914068"/>
            <a:ext cx="1847028" cy="590767"/>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685800">
              <a:defRPr/>
            </a:pPr>
            <a:r>
              <a:rPr kumimoji="0" lang="ja-JP" altLang="en-US" sz="1400" b="1">
                <a:solidFill>
                  <a:prstClr val="white"/>
                </a:solidFill>
                <a:latin typeface="Meiryo" panose="020B0604030504040204" pitchFamily="34" charset="-128"/>
                <a:ea typeface="Meiryo" panose="020B0604030504040204" pitchFamily="34" charset="-128"/>
              </a:rPr>
              <a:t>今町 真浩</a:t>
            </a:r>
            <a:endParaRPr kumimoji="0" lang="en-US" altLang="ja-JP" sz="1400" b="1">
              <a:solidFill>
                <a:prstClr val="white"/>
              </a:solidFill>
              <a:latin typeface="Meiryo" panose="020B0604030504040204" pitchFamily="34" charset="-128"/>
              <a:ea typeface="Meiryo" panose="020B0604030504040204" pitchFamily="34" charset="-128"/>
            </a:endParaRPr>
          </a:p>
          <a:p>
            <a:pPr algn="ctr" defTabSz="685800">
              <a:defRPr/>
            </a:pPr>
            <a:r>
              <a:rPr lang="ja-JP" altLang="en-US" sz="1000" b="1">
                <a:solidFill>
                  <a:prstClr val="white"/>
                </a:solidFill>
                <a:latin typeface="Meiryo"/>
                <a:ea typeface="Meiryo"/>
              </a:rPr>
              <a:t>バイスダイレクター</a:t>
            </a:r>
            <a:endParaRPr lang="ja-JP" altLang="en-US" sz="1000" b="1" i="0" u="none" strike="noStrike" kern="1200" cap="none" spc="0" normalizeH="0" baseline="0" noProof="0">
              <a:ln>
                <a:noFill/>
              </a:ln>
              <a:solidFill>
                <a:prstClr val="white"/>
              </a:solidFill>
              <a:effectLst/>
              <a:uLnTx/>
              <a:uFillTx/>
              <a:latin typeface="Meiryo"/>
              <a:ea typeface="Meiryo"/>
            </a:endParaRPr>
          </a:p>
        </p:txBody>
      </p:sp>
    </p:spTree>
    <p:extLst>
      <p:ext uri="{BB962C8B-B14F-4D97-AF65-F5344CB8AC3E}">
        <p14:creationId xmlns:p14="http://schemas.microsoft.com/office/powerpoint/2010/main" val="619954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40FF086-4C83-97E2-9AB0-F6775FEA66F1}"/>
              </a:ext>
            </a:extLst>
          </p:cNvPr>
          <p:cNvSpPr>
            <a:spLocks noGrp="1"/>
          </p:cNvSpPr>
          <p:nvPr>
            <p:ph type="title"/>
          </p:nvPr>
        </p:nvSpPr>
        <p:spPr>
          <a:xfrm>
            <a:off x="2294235" y="365128"/>
            <a:ext cx="9562405" cy="759617"/>
          </a:xfrm>
        </p:spPr>
        <p:txBody>
          <a:bodyPr>
            <a:normAutofit/>
          </a:bodyPr>
          <a:lstStyle/>
          <a:p>
            <a:pPr algn="ctr"/>
            <a:r>
              <a:rPr lang="ja-JP" altLang="en-US" sz="2800">
                <a:latin typeface="HGP創英角ｺﾞｼｯｸUB" panose="020B0900000000000000" pitchFamily="50" charset="-128"/>
                <a:ea typeface="HGP創英角ｺﾞｼｯｸUB" panose="020B0900000000000000" pitchFamily="50" charset="-128"/>
              </a:rPr>
              <a:t>技術社員紹介</a:t>
            </a:r>
            <a:endParaRPr lang="ja-JP" altLang="en-US" sz="2800"/>
          </a:p>
        </p:txBody>
      </p:sp>
      <p:pic>
        <p:nvPicPr>
          <p:cNvPr id="4" name="図 3" descr="アイコン&#10;&#10;中程度の精度で自動的に生成された説明">
            <a:extLst>
              <a:ext uri="{FF2B5EF4-FFF2-40B4-BE49-F238E27FC236}">
                <a16:creationId xmlns:a16="http://schemas.microsoft.com/office/drawing/2014/main" id="{D133BB75-2567-8030-1287-064CF2652C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2" name="スライド番号プレースホルダー 1">
            <a:extLst>
              <a:ext uri="{FF2B5EF4-FFF2-40B4-BE49-F238E27FC236}">
                <a16:creationId xmlns:a16="http://schemas.microsoft.com/office/drawing/2014/main" id="{2237B6F8-BAF6-7A4B-E12D-83C46C38A477}"/>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rPr>
              <a:t>2</a:t>
            </a:r>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3" name="Rectangle: Rounded Corners 7">
            <a:extLst>
              <a:ext uri="{FF2B5EF4-FFF2-40B4-BE49-F238E27FC236}">
                <a16:creationId xmlns:a16="http://schemas.microsoft.com/office/drawing/2014/main" id="{2B302D16-CAF3-09E8-6286-6A927A0CF36C}"/>
              </a:ext>
            </a:extLst>
          </p:cNvPr>
          <p:cNvSpPr/>
          <p:nvPr/>
        </p:nvSpPr>
        <p:spPr>
          <a:xfrm>
            <a:off x="1752428" y="1000337"/>
            <a:ext cx="9879094" cy="257003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7" name="Parallelogram 9">
            <a:extLst>
              <a:ext uri="{FF2B5EF4-FFF2-40B4-BE49-F238E27FC236}">
                <a16:creationId xmlns:a16="http://schemas.microsoft.com/office/drawing/2014/main" id="{94206A15-EB10-0C37-7CE8-74AD501E57B0}"/>
              </a:ext>
            </a:extLst>
          </p:cNvPr>
          <p:cNvSpPr/>
          <p:nvPr/>
        </p:nvSpPr>
        <p:spPr>
          <a:xfrm>
            <a:off x="599712" y="2642280"/>
            <a:ext cx="2050482" cy="692737"/>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チャン　ディン　リン</a:t>
            </a:r>
            <a:endParaRPr kumimoji="0" lang="en-US" altLang="ja-JP" sz="14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a:ea typeface="Meiryo"/>
                <a:cs typeface="+mn-cs"/>
              </a:rPr>
              <a:t>設計</a:t>
            </a:r>
            <a:r>
              <a:rPr kumimoji="0" lang="ja-JP" altLang="en-US" sz="1000" b="1" dirty="0">
                <a:solidFill>
                  <a:prstClr val="white"/>
                </a:solidFill>
                <a:latin typeface="Meiryo"/>
                <a:ea typeface="Meiryo"/>
              </a:rPr>
              <a:t>部長</a:t>
            </a:r>
            <a:endParaRPr kumimoji="0" lang="en-US" altLang="ja-JP" sz="1000" b="1" i="0" u="none" strike="noStrike" kern="1200" cap="none" spc="0" normalizeH="0" baseline="0" noProof="0" dirty="0">
              <a:ln>
                <a:noFill/>
              </a:ln>
              <a:solidFill>
                <a:prstClr val="white"/>
              </a:solidFill>
              <a:effectLst/>
              <a:uLnTx/>
              <a:uFillTx/>
              <a:latin typeface="Meiryo"/>
              <a:ea typeface="Meiryo"/>
              <a:cs typeface="+mn-cs"/>
            </a:endParaRPr>
          </a:p>
        </p:txBody>
      </p:sp>
      <p:sp>
        <p:nvSpPr>
          <p:cNvPr id="10" name="TextBox 12">
            <a:extLst>
              <a:ext uri="{FF2B5EF4-FFF2-40B4-BE49-F238E27FC236}">
                <a16:creationId xmlns:a16="http://schemas.microsoft.com/office/drawing/2014/main" id="{73148F2E-BB27-0B8B-8CDC-10901CB59720}"/>
              </a:ext>
            </a:extLst>
          </p:cNvPr>
          <p:cNvSpPr txBox="1"/>
          <p:nvPr/>
        </p:nvSpPr>
        <p:spPr>
          <a:xfrm>
            <a:off x="2976282" y="1137661"/>
            <a:ext cx="8329152" cy="2285241"/>
          </a:xfrm>
          <a:prstGeom prst="rect">
            <a:avLst/>
          </a:prstGeom>
          <a:noFill/>
        </p:spPr>
        <p:txBody>
          <a:bodyPr wrap="square" rtlCol="0">
            <a:spAutoFit/>
          </a:bodyPr>
          <a:lstStyle/>
          <a:p>
            <a:pPr marL="0" marR="0" lvl="0" indent="0" algn="just" defTabSz="685800" rtl="0" eaLnBrk="1" fontAlgn="auto" latinLnBrk="0" hangingPunct="1">
              <a:lnSpc>
                <a:spcPct val="15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設計者経験</a:t>
            </a:r>
            <a:r>
              <a:rPr kumimoji="0"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15 </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年ほど、日系企業</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Nissan Technology </a:t>
            </a:r>
            <a:r>
              <a:rPr kumimoji="0"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ベトナム</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a:t>
            </a:r>
            <a:r>
              <a:rPr kumimoji="0"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自動車用のボディ、外装部品、ワイヤハーネス等の設計</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を担当しておりました。プロジェクトを通して基本設計から詳細設計までの経験を持っております。又、日本の技術者派遣会社の社員として日本</a:t>
            </a:r>
            <a:r>
              <a:rPr kumimoji="0"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ホンダ</a:t>
            </a:r>
            <a:r>
              <a:rPr kumimoji="0"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自動車用のボディ・電気用のワイヤハーネス設計業務に携わった経験もあり、設計工程全体を把握することが出来ます。又、設計業務だけではなく、現場で実際の製造作業の業務にも携わった経験もあります。設計者として求められる専門的な知識と技術力はもちろん、さまざまな人が関わるプロジェクトを円満に進めることのできる「人とのコミュニケーション」が重要であり、私の得意とする所でもあります。現在は</a:t>
            </a:r>
            <a:r>
              <a:rPr kumimoji="0"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ESUTECH</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で設計部のリーダーとして設計業務に携わっております。今まで日本企業から学んだ経験を活かして </a:t>
            </a:r>
            <a:r>
              <a:rPr kumimoji="0"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ESUTECH</a:t>
            </a:r>
            <a:r>
              <a:rPr kumimoji="0"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でお客様に貢献できるよう日々活動しています。</a:t>
            </a:r>
            <a:endParaRPr kumimoji="0" 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endParaRPr>
          </a:p>
        </p:txBody>
      </p:sp>
      <p:pic>
        <p:nvPicPr>
          <p:cNvPr id="13" name="Picture 2" descr="A person wearing a white shirt&#10;&#10;Description automatically generated with medium confidence">
            <a:extLst>
              <a:ext uri="{FF2B5EF4-FFF2-40B4-BE49-F238E27FC236}">
                <a16:creationId xmlns:a16="http://schemas.microsoft.com/office/drawing/2014/main" id="{6608E148-D9EA-1999-917B-026CFD9826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9414" y="1188385"/>
            <a:ext cx="1457842" cy="1457842"/>
          </a:xfrm>
          <a:prstGeom prst="rect">
            <a:avLst/>
          </a:prstGeom>
        </p:spPr>
      </p:pic>
      <p:sp>
        <p:nvSpPr>
          <p:cNvPr id="12" name="テキスト ボックス 11">
            <a:extLst>
              <a:ext uri="{FF2B5EF4-FFF2-40B4-BE49-F238E27FC236}">
                <a16:creationId xmlns:a16="http://schemas.microsoft.com/office/drawing/2014/main" id="{416012EA-2ECF-B253-3E1B-C139FCC27248}"/>
              </a:ext>
            </a:extLst>
          </p:cNvPr>
          <p:cNvSpPr txBox="1"/>
          <p:nvPr/>
        </p:nvSpPr>
        <p:spPr>
          <a:xfrm>
            <a:off x="766880" y="3271593"/>
            <a:ext cx="1233030" cy="369332"/>
          </a:xfrm>
          <a:prstGeom prst="rect">
            <a:avLst/>
          </a:prstGeom>
          <a:noFill/>
        </p:spPr>
        <p:txBody>
          <a:bodyPr wrap="none" rtlCol="0">
            <a:spAutoFit/>
          </a:bodyPr>
          <a:lstStyle/>
          <a:p>
            <a:r>
              <a:rPr lang="ja-JP" altLang="en-US" b="1" dirty="0">
                <a:solidFill>
                  <a:srgbClr val="FF0000"/>
                </a:solidFill>
                <a:latin typeface="Meiryo UI" panose="020B0604030504040204" pitchFamily="34" charset="-128"/>
                <a:ea typeface="Meiryo UI" panose="020B0604030504040204" pitchFamily="34" charset="-128"/>
              </a:rPr>
              <a:t>日本語</a:t>
            </a:r>
            <a:r>
              <a:rPr lang="en-US" altLang="ja-JP" b="1" dirty="0">
                <a:solidFill>
                  <a:srgbClr val="FF0000"/>
                </a:solidFill>
                <a:latin typeface="Meiryo UI" panose="020B0604030504040204" pitchFamily="34" charset="-128"/>
                <a:ea typeface="Meiryo UI" panose="020B0604030504040204" pitchFamily="34" charset="-128"/>
              </a:rPr>
              <a:t>OK</a:t>
            </a:r>
            <a:endParaRPr lang="en-US" b="1" dirty="0">
              <a:solidFill>
                <a:srgbClr val="FF0000"/>
              </a:solidFill>
              <a:latin typeface="Meiryo UI" panose="020B0604030504040204" pitchFamily="34" charset="-128"/>
              <a:ea typeface="Meiryo UI" panose="020B0604030504040204" pitchFamily="34" charset="-128"/>
            </a:endParaRPr>
          </a:p>
        </p:txBody>
      </p:sp>
      <p:sp>
        <p:nvSpPr>
          <p:cNvPr id="17" name="スライド番号プレースホルダー 1">
            <a:extLst>
              <a:ext uri="{FF2B5EF4-FFF2-40B4-BE49-F238E27FC236}">
                <a16:creationId xmlns:a16="http://schemas.microsoft.com/office/drawing/2014/main" id="{EC153790-AB57-9CB7-7673-99B211D33F8B}"/>
              </a:ext>
            </a:extLst>
          </p:cNvPr>
          <p:cNvSpPr txBox="1">
            <a:spLocks/>
          </p:cNvSpPr>
          <p:nvPr/>
        </p:nvSpPr>
        <p:spPr>
          <a:xfrm>
            <a:off x="315573" y="5645073"/>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rPr>
              <a:t>4</a:t>
            </a:r>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8" name="Rectangle: Rounded Corners 21">
            <a:extLst>
              <a:ext uri="{FF2B5EF4-FFF2-40B4-BE49-F238E27FC236}">
                <a16:creationId xmlns:a16="http://schemas.microsoft.com/office/drawing/2014/main" id="{05D064A7-7054-9945-9869-091C760D4421}"/>
              </a:ext>
            </a:extLst>
          </p:cNvPr>
          <p:cNvSpPr/>
          <p:nvPr/>
        </p:nvSpPr>
        <p:spPr>
          <a:xfrm>
            <a:off x="1738492" y="3776480"/>
            <a:ext cx="9893030" cy="240027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24">
            <a:extLst>
              <a:ext uri="{FF2B5EF4-FFF2-40B4-BE49-F238E27FC236}">
                <a16:creationId xmlns:a16="http://schemas.microsoft.com/office/drawing/2014/main" id="{22D3DE71-50AA-C0D5-F698-0017D7943FD8}"/>
              </a:ext>
            </a:extLst>
          </p:cNvPr>
          <p:cNvSpPr txBox="1"/>
          <p:nvPr/>
        </p:nvSpPr>
        <p:spPr>
          <a:xfrm>
            <a:off x="3155654" y="3913804"/>
            <a:ext cx="8130657" cy="211083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kumimoji="1" lang="ja-JP" altLang="en-US" sz="1200" b="1"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日産自動車（ベトナム、日本）で</a:t>
            </a:r>
            <a:r>
              <a:rPr kumimoji="1" lang="en-US" sz="1200" b="1"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14</a:t>
            </a:r>
            <a:r>
              <a:rPr kumimoji="1" lang="ja-JP" altLang="en-US" sz="1200" b="1"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年間ほど開発業務</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経験があります。</a:t>
            </a:r>
            <a:r>
              <a:rPr kumimoji="1" lang="ja-JP" altLang="en-US" sz="1200" b="1"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車体パネルデータ設計・モデリング</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の業務</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(2D, 3D)</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を担当しておりました。会社配属</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5</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年間後、</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23</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人のグループ担当者になり、プロジェクトリーダとしてグループ業務編成＆進捗とプロジェクト状況報告を対応して参りました。グループの</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Q</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1" lang="en-US" altLang="ja-JP"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C</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1" lang="en-US" altLang="ja-JP"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T</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を十分確保できたと思います。</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14</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年の期間中６年半程は日本でのボディー</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 (BODY SIDE OTR, PLR ASSY(OTR &amp; INR), ROOF SIDE…)</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設計業務</a:t>
            </a:r>
            <a:r>
              <a:rPr kumimoji="1" lang="en-US" altLang="ja-JP"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 </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&amp; BUMPER</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設計業務に携わり、</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設計工程全体の把握、サプライヤーさんや関連各部</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プレスグループ、生産チーム、内装など</a:t>
            </a:r>
            <a:r>
              <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 </a:t>
            </a: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との共同作業の経験も豊富です。</a:t>
            </a:r>
            <a:endPar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800"/>
              </a:spcAft>
              <a:buClrTx/>
              <a:buSzTx/>
              <a:buFontTx/>
              <a:buNone/>
              <a:tabLst/>
              <a:defRPr/>
            </a:pPr>
            <a:r>
              <a:rPr kumimoji="1" lang="ja-JP" alt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pitchFamily="34" charset="0"/>
              </a:rPr>
              <a:t>今後、学んだ経験を活かし、設計部リーダーとしてお客様の信頼を得られる強いチームを構築していきます。</a:t>
            </a:r>
            <a:endParaRPr kumimoji="1" lang="en-US" sz="1200" b="0" i="0" u="none" strike="noStrike" kern="1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endParaRPr>
          </a:p>
        </p:txBody>
      </p:sp>
      <p:sp>
        <p:nvSpPr>
          <p:cNvPr id="20" name="Parallelogram 23">
            <a:extLst>
              <a:ext uri="{FF2B5EF4-FFF2-40B4-BE49-F238E27FC236}">
                <a16:creationId xmlns:a16="http://schemas.microsoft.com/office/drawing/2014/main" id="{762E5047-79D6-C26B-1926-50A79BEB2E87}"/>
              </a:ext>
            </a:extLst>
          </p:cNvPr>
          <p:cNvSpPr/>
          <p:nvPr/>
        </p:nvSpPr>
        <p:spPr>
          <a:xfrm>
            <a:off x="594376" y="5152582"/>
            <a:ext cx="2301223" cy="872056"/>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4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チャン　ティ　フエン</a:t>
            </a:r>
            <a:endParaRPr kumimoji="0" lang="en-US" altLang="ja-JP" sz="14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車体パネルボディ設計</a:t>
            </a:r>
            <a:endParaRPr kumimoji="0" lang="en-US" altLang="ja-JP"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a:ea typeface="Meiryo"/>
                <a:cs typeface="+mn-cs"/>
              </a:rPr>
              <a:t>リーダー</a:t>
            </a:r>
            <a:endParaRPr kumimoji="0" lang="en-US" altLang="ja-JP"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pic>
        <p:nvPicPr>
          <p:cNvPr id="21" name="Hình ảnh 6" descr="A person smiling at the camera&#10;&#10;Description automatically generated">
            <a:extLst>
              <a:ext uri="{FF2B5EF4-FFF2-40B4-BE49-F238E27FC236}">
                <a16:creationId xmlns:a16="http://schemas.microsoft.com/office/drawing/2014/main" id="{BDC14763-6BF1-BB4C-033E-7C72059F0E66}"/>
              </a:ext>
            </a:extLst>
          </p:cNvPr>
          <p:cNvPicPr>
            <a:picLocks noChangeAspect="1"/>
          </p:cNvPicPr>
          <p:nvPr/>
        </p:nvPicPr>
        <p:blipFill>
          <a:blip r:embed="rId4"/>
          <a:stretch>
            <a:fillRect/>
          </a:stretch>
        </p:blipFill>
        <p:spPr>
          <a:xfrm>
            <a:off x="1000305" y="3769117"/>
            <a:ext cx="1303694" cy="1396214"/>
          </a:xfrm>
          <a:prstGeom prst="rect">
            <a:avLst/>
          </a:prstGeom>
        </p:spPr>
      </p:pic>
      <p:sp>
        <p:nvSpPr>
          <p:cNvPr id="22" name="テキスト ボックス 21">
            <a:extLst>
              <a:ext uri="{FF2B5EF4-FFF2-40B4-BE49-F238E27FC236}">
                <a16:creationId xmlns:a16="http://schemas.microsoft.com/office/drawing/2014/main" id="{CF74669E-0232-905E-A156-F54A267743CC}"/>
              </a:ext>
            </a:extLst>
          </p:cNvPr>
          <p:cNvSpPr txBox="1"/>
          <p:nvPr/>
        </p:nvSpPr>
        <p:spPr>
          <a:xfrm>
            <a:off x="718560" y="5966227"/>
            <a:ext cx="1233030" cy="369332"/>
          </a:xfrm>
          <a:prstGeom prst="rect">
            <a:avLst/>
          </a:prstGeom>
          <a:noFill/>
        </p:spPr>
        <p:txBody>
          <a:bodyPr wrap="none" rtlCol="0">
            <a:spAutoFit/>
          </a:bodyPr>
          <a:lstStyle/>
          <a:p>
            <a:r>
              <a:rPr lang="ja-JP" altLang="en-US" b="1" dirty="0">
                <a:solidFill>
                  <a:srgbClr val="FF0000"/>
                </a:solidFill>
                <a:latin typeface="Meiryo UI" panose="020B0604030504040204" pitchFamily="34" charset="-128"/>
                <a:ea typeface="Meiryo UI" panose="020B0604030504040204" pitchFamily="34" charset="-128"/>
              </a:rPr>
              <a:t>日本語</a:t>
            </a:r>
            <a:r>
              <a:rPr lang="en-US" altLang="ja-JP" b="1" dirty="0">
                <a:solidFill>
                  <a:srgbClr val="FF0000"/>
                </a:solidFill>
                <a:latin typeface="Meiryo UI" panose="020B0604030504040204" pitchFamily="34" charset="-128"/>
                <a:ea typeface="Meiryo UI" panose="020B0604030504040204" pitchFamily="34" charset="-128"/>
              </a:rPr>
              <a:t>OK</a:t>
            </a:r>
            <a:endParaRPr lang="en-US" b="1" dirty="0">
              <a:solidFill>
                <a:srgbClr val="FF0000"/>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06799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1AE7FDA-D3CA-EC5A-2C44-0B10057DAE3A}"/>
              </a:ext>
            </a:extLst>
          </p:cNvPr>
          <p:cNvSpPr>
            <a:spLocks noGrp="1"/>
          </p:cNvSpPr>
          <p:nvPr>
            <p:ph type="title"/>
          </p:nvPr>
        </p:nvSpPr>
        <p:spPr>
          <a:xfrm>
            <a:off x="2286051" y="365128"/>
            <a:ext cx="9570590" cy="759617"/>
          </a:xfrm>
        </p:spPr>
        <p:txBody>
          <a:bodyPr>
            <a:normAutofit/>
          </a:bodyPr>
          <a:lstStyle/>
          <a:p>
            <a:pPr algn="ctr"/>
            <a:r>
              <a:rPr lang="ja-JP" altLang="en-US" sz="2800">
                <a:latin typeface="HGP創英角ｺﾞｼｯｸUB" panose="020B0900000000000000" pitchFamily="50" charset="-128"/>
                <a:ea typeface="HGP創英角ｺﾞｼｯｸUB" panose="020B0900000000000000" pitchFamily="50" charset="-128"/>
              </a:rPr>
              <a:t>技術社員紹介</a:t>
            </a:r>
            <a:endParaRPr lang="ja-JP" altLang="en-US" sz="2800"/>
          </a:p>
        </p:txBody>
      </p:sp>
      <p:sp>
        <p:nvSpPr>
          <p:cNvPr id="5" name="Rectangle: Rounded Corners 1">
            <a:extLst>
              <a:ext uri="{FF2B5EF4-FFF2-40B4-BE49-F238E27FC236}">
                <a16:creationId xmlns:a16="http://schemas.microsoft.com/office/drawing/2014/main" id="{B7271016-D94C-FA2C-C86B-664238DF8F2D}"/>
              </a:ext>
            </a:extLst>
          </p:cNvPr>
          <p:cNvSpPr/>
          <p:nvPr/>
        </p:nvSpPr>
        <p:spPr>
          <a:xfrm>
            <a:off x="1653702" y="1006357"/>
            <a:ext cx="9893030" cy="2842066"/>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8">
            <a:extLst>
              <a:ext uri="{FF2B5EF4-FFF2-40B4-BE49-F238E27FC236}">
                <a16:creationId xmlns:a16="http://schemas.microsoft.com/office/drawing/2014/main" id="{87940DD1-C17F-925E-D3ED-FE21E72C5D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185" y="1200895"/>
            <a:ext cx="1549866" cy="1494906"/>
          </a:xfrm>
          <a:prstGeom prst="rect">
            <a:avLst/>
          </a:prstGeom>
        </p:spPr>
      </p:pic>
      <p:sp>
        <p:nvSpPr>
          <p:cNvPr id="11" name="Parallelogram 5">
            <a:extLst>
              <a:ext uri="{FF2B5EF4-FFF2-40B4-BE49-F238E27FC236}">
                <a16:creationId xmlns:a16="http://schemas.microsoft.com/office/drawing/2014/main" id="{4643A12B-4084-57F1-1587-688E5CEB67E7}"/>
              </a:ext>
            </a:extLst>
          </p:cNvPr>
          <p:cNvSpPr/>
          <p:nvPr/>
        </p:nvSpPr>
        <p:spPr>
          <a:xfrm>
            <a:off x="574235" y="2652488"/>
            <a:ext cx="1892952" cy="1195934"/>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グエン　ヴァン　チュエン</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サスペンションメンバーリンク、</a:t>
            </a:r>
            <a:endParaRPr kumimoji="1" lang="en-US" altLang="ja-JP"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ワイヤーハーネス経路</a:t>
            </a:r>
            <a:r>
              <a:rPr kumimoji="1"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設計</a:t>
            </a:r>
            <a:r>
              <a:rPr kumimoji="0" lang="ja-JP" altLang="en-US" sz="1000" b="1" i="0" u="none" strike="noStrike" kern="1200" cap="none" spc="0" normalizeH="0" baseline="0" noProof="0" dirty="0">
                <a:ln>
                  <a:noFill/>
                </a:ln>
                <a:solidFill>
                  <a:prstClr val="white"/>
                </a:solidFill>
                <a:effectLst/>
                <a:uLnTx/>
                <a:uFillTx/>
                <a:latin typeface="Meiryo"/>
                <a:ea typeface="Meiryo"/>
                <a:cs typeface="+mn-cs"/>
              </a:rPr>
              <a:t>リーダー</a:t>
            </a:r>
            <a:endParaRPr kumimoji="1"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sp>
        <p:nvSpPr>
          <p:cNvPr id="16" name="TextBox 10">
            <a:extLst>
              <a:ext uri="{FF2B5EF4-FFF2-40B4-BE49-F238E27FC236}">
                <a16:creationId xmlns:a16="http://schemas.microsoft.com/office/drawing/2014/main" id="{2E0046BA-45D9-582E-A583-BD868522043B}"/>
              </a:ext>
            </a:extLst>
          </p:cNvPr>
          <p:cNvSpPr txBox="1"/>
          <p:nvPr/>
        </p:nvSpPr>
        <p:spPr>
          <a:xfrm>
            <a:off x="3064745" y="1157876"/>
            <a:ext cx="8112335" cy="25622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自動車開発会社（</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Nissan Technology </a:t>
            </a:r>
            <a:r>
              <a:rPr kumimoji="1" lang="en-US" altLang="ja-JP" sz="1200" b="1" i="0" u="none" strike="noStrike" kern="1200" cap="none" spc="0" normalizeH="0" baseline="0" noProof="0" dirty="0" err="1">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VietNam</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6</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年の業務経験があります。</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2012</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年に入社後</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サスペンションメンバーリンク設計</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グループに配属され、メンバーとリングのモデリングの作成を担当し、図面、集合図、単品図の作成等を行いました。</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Layout</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チェック（周辺部品との干渉チェック</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クリアランスチェック評価 ）不具合資料のまとめ等を作成して対策提案等を行いました。 メンバーとリンクの部品の試作手配等の対応も対応しました。</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◆メンバー</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リンク部品：</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FRONT AND REAR SUSPENSION MEMBER, LINK, ROD, ARM, BEAM</a:t>
            </a:r>
            <a:endPar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2018</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10</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月から</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2021</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12</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月まで</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3</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年間日本の派遣会社に所属</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し電気自動車の</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ワイヤーハーネス経路設計とコンソール設計グループ</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で働きました。 ワイヤーハーネス経路設計については、日本人との共同作業で効率の良い仕事方法を学びました。　今後、</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ESUTECH</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で設計経験を活かして日本企業様の機械開発・製造工数を削減させる為にアウトソーシング業務の中で貢献していきます。</a:t>
            </a:r>
          </a:p>
        </p:txBody>
      </p:sp>
      <p:pic>
        <p:nvPicPr>
          <p:cNvPr id="2" name="図 1" descr="アイコン&#10;&#10;中程度の精度で自動的に生成された説明">
            <a:extLst>
              <a:ext uri="{FF2B5EF4-FFF2-40B4-BE49-F238E27FC236}">
                <a16:creationId xmlns:a16="http://schemas.microsoft.com/office/drawing/2014/main" id="{2FC86A26-3B9A-27E0-0672-5EDBA439BF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3" name="テキスト ボックス 2">
            <a:extLst>
              <a:ext uri="{FF2B5EF4-FFF2-40B4-BE49-F238E27FC236}">
                <a16:creationId xmlns:a16="http://schemas.microsoft.com/office/drawing/2014/main" id="{534EC804-9051-CCA7-36DB-FC946F1D158F}"/>
              </a:ext>
            </a:extLst>
          </p:cNvPr>
          <p:cNvSpPr txBox="1"/>
          <p:nvPr/>
        </p:nvSpPr>
        <p:spPr>
          <a:xfrm>
            <a:off x="592905" y="3806758"/>
            <a:ext cx="1233030" cy="369332"/>
          </a:xfrm>
          <a:prstGeom prst="rect">
            <a:avLst/>
          </a:prstGeom>
          <a:noFill/>
        </p:spPr>
        <p:txBody>
          <a:bodyPr wrap="none" rtlCol="0">
            <a:spAutoFit/>
          </a:bodyPr>
          <a:lstStyle/>
          <a:p>
            <a:r>
              <a:rPr lang="ja-JP" altLang="en-US" b="1" dirty="0">
                <a:solidFill>
                  <a:srgbClr val="FF0000"/>
                </a:solidFill>
                <a:latin typeface="Meiryo UI" panose="020B0604030504040204" pitchFamily="34" charset="-128"/>
                <a:ea typeface="Meiryo UI" panose="020B0604030504040204" pitchFamily="34" charset="-128"/>
              </a:rPr>
              <a:t>日本語</a:t>
            </a:r>
            <a:r>
              <a:rPr lang="en-US" altLang="ja-JP" b="1" dirty="0">
                <a:solidFill>
                  <a:srgbClr val="FF0000"/>
                </a:solidFill>
                <a:latin typeface="Meiryo UI" panose="020B0604030504040204" pitchFamily="34" charset="-128"/>
                <a:ea typeface="Meiryo UI" panose="020B0604030504040204" pitchFamily="34" charset="-128"/>
              </a:rPr>
              <a:t>OK</a:t>
            </a:r>
            <a:endParaRPr lang="en-US" b="1" dirty="0">
              <a:solidFill>
                <a:srgbClr val="FF0000"/>
              </a:solidFill>
              <a:latin typeface="Meiryo UI" panose="020B0604030504040204" pitchFamily="34" charset="-128"/>
              <a:ea typeface="Meiryo UI" panose="020B0604030504040204" pitchFamily="34" charset="-128"/>
            </a:endParaRPr>
          </a:p>
        </p:txBody>
      </p:sp>
      <p:sp>
        <p:nvSpPr>
          <p:cNvPr id="9" name="Rectangle: Rounded Corners 8">
            <a:extLst>
              <a:ext uri="{FF2B5EF4-FFF2-40B4-BE49-F238E27FC236}">
                <a16:creationId xmlns:a16="http://schemas.microsoft.com/office/drawing/2014/main" id="{5B7CA5AC-6F18-1E6C-1639-079F476AA1A8}"/>
              </a:ext>
            </a:extLst>
          </p:cNvPr>
          <p:cNvSpPr/>
          <p:nvPr/>
        </p:nvSpPr>
        <p:spPr>
          <a:xfrm>
            <a:off x="1609272" y="4055702"/>
            <a:ext cx="9909967" cy="2607781"/>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0" name="Parallelogram 9">
            <a:extLst>
              <a:ext uri="{FF2B5EF4-FFF2-40B4-BE49-F238E27FC236}">
                <a16:creationId xmlns:a16="http://schemas.microsoft.com/office/drawing/2014/main" id="{4E33462A-B7D6-1612-0A08-CEBED4BCBBAF}"/>
              </a:ext>
            </a:extLst>
          </p:cNvPr>
          <p:cNvSpPr/>
          <p:nvPr/>
        </p:nvSpPr>
        <p:spPr>
          <a:xfrm>
            <a:off x="743651" y="5755869"/>
            <a:ext cx="1847709" cy="746980"/>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endParaRPr>
          </a:p>
        </p:txBody>
      </p:sp>
      <p:pic>
        <p:nvPicPr>
          <p:cNvPr id="17" name="図 16" descr="白いシャツを着ている男性&#10;&#10;説明は自動で生成されたものです">
            <a:extLst>
              <a:ext uri="{FF2B5EF4-FFF2-40B4-BE49-F238E27FC236}">
                <a16:creationId xmlns:a16="http://schemas.microsoft.com/office/drawing/2014/main" id="{70874307-417D-CE22-B520-CD6925CFE009}"/>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0000"/>
                    </a14:imgEffect>
                    <a14:imgEffect>
                      <a14:saturation sat="120000"/>
                    </a14:imgEffect>
                  </a14:imgLayer>
                </a14:imgProps>
              </a:ext>
            </a:extLst>
          </a:blip>
          <a:stretch>
            <a:fillRect/>
          </a:stretch>
        </p:blipFill>
        <p:spPr>
          <a:xfrm>
            <a:off x="1128149" y="4158275"/>
            <a:ext cx="1103305" cy="1687337"/>
          </a:xfrm>
          <a:prstGeom prst="rect">
            <a:avLst/>
          </a:prstGeom>
        </p:spPr>
      </p:pic>
      <p:sp>
        <p:nvSpPr>
          <p:cNvPr id="18" name="TextBox 16">
            <a:extLst>
              <a:ext uri="{FF2B5EF4-FFF2-40B4-BE49-F238E27FC236}">
                <a16:creationId xmlns:a16="http://schemas.microsoft.com/office/drawing/2014/main" id="{50B52013-AD45-6B5C-1A26-7ECD3197C98A}"/>
              </a:ext>
            </a:extLst>
          </p:cNvPr>
          <p:cNvSpPr txBox="1"/>
          <p:nvPr/>
        </p:nvSpPr>
        <p:spPr>
          <a:xfrm>
            <a:off x="464845" y="5920546"/>
            <a:ext cx="2438607" cy="430887"/>
          </a:xfrm>
          <a:prstGeom prst="rect">
            <a:avLst/>
          </a:prstGeom>
          <a:noFill/>
        </p:spPr>
        <p:txBody>
          <a:bodyPr wrap="square" lIns="91440" tIns="45720" rIns="91440" bIns="45720" rtlCol="0" anchor="t">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Meiryo"/>
                <a:ea typeface="Meiryo"/>
                <a:cs typeface="Times New Roman"/>
              </a:rPr>
              <a:t>チャン・タン・キム</a:t>
            </a:r>
            <a:endParaRPr kumimoji="1"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設計社員</a:t>
            </a:r>
            <a:endParaRPr kumimoji="0" 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sp>
        <p:nvSpPr>
          <p:cNvPr id="19" name="TextBox 12">
            <a:extLst>
              <a:ext uri="{FF2B5EF4-FFF2-40B4-BE49-F238E27FC236}">
                <a16:creationId xmlns:a16="http://schemas.microsoft.com/office/drawing/2014/main" id="{2E6B198B-0EFB-72FA-3358-270E07C731FD}"/>
              </a:ext>
            </a:extLst>
          </p:cNvPr>
          <p:cNvSpPr txBox="1"/>
          <p:nvPr/>
        </p:nvSpPr>
        <p:spPr>
          <a:xfrm>
            <a:off x="2722173" y="4383947"/>
            <a:ext cx="8636348" cy="1892826"/>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a:rPr>
              <a:t>精密機械加工</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a:rPr>
              <a:t>の会社での10年以上の経験があり、航空機コンポーネント、</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a:rPr>
              <a:t>機械アセンブリや治具の</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3D</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モデルや</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2D</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図面</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を作成（組立図、詳細図、部品リスト、技術要件表）可能です。また、</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CNC</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機械および溶接ロボット用治具の設計、航空宇宙分野の精密加工用</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CNC</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プログラミング（アルミニウム、合金鋼、ステンレス鋼、チタン、インコネルなどの精密部品加工）</a:t>
            </a:r>
          </a:p>
          <a:p>
            <a:pPr marL="0" marR="0" lvl="0" indent="0" algn="just" defTabSz="914400" rtl="0" eaLnBrk="1" fontAlgn="auto" latinLnBrk="0" hangingPunct="1">
              <a:lnSpc>
                <a:spcPct val="2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3</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軸、</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4</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軸、</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5</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軸</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CNC</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マシン用プログラミング</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などにも対応できます。加工関係の技術だけでなく</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Catia</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や</a:t>
            </a:r>
            <a:r>
              <a:rPr kumimoji="1" lang="en-US" altLang="ja-JP" sz="1200" b="0" i="0" u="none" strike="noStrike" kern="1200" cap="none" spc="0" normalizeH="0" baseline="0" noProof="0" dirty="0" err="1">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Autocad</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での様々な</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3D</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モデル作成で会社に貢献していきます。</a:t>
            </a:r>
            <a:endPar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endParaRPr>
          </a:p>
        </p:txBody>
      </p:sp>
      <p:sp>
        <p:nvSpPr>
          <p:cNvPr id="20" name="スライド番号プレースホルダー 1">
            <a:extLst>
              <a:ext uri="{FF2B5EF4-FFF2-40B4-BE49-F238E27FC236}">
                <a16:creationId xmlns:a16="http://schemas.microsoft.com/office/drawing/2014/main" id="{CC8D2D1B-1865-F9D5-B743-A4E4456E1183}"/>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rPr>
              <a:t>3</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813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1AE7FDA-D3CA-EC5A-2C44-0B10057DAE3A}"/>
              </a:ext>
            </a:extLst>
          </p:cNvPr>
          <p:cNvSpPr>
            <a:spLocks noGrp="1"/>
          </p:cNvSpPr>
          <p:nvPr>
            <p:ph type="title"/>
          </p:nvPr>
        </p:nvSpPr>
        <p:spPr>
          <a:xfrm>
            <a:off x="2286051" y="365128"/>
            <a:ext cx="9570590" cy="759617"/>
          </a:xfrm>
        </p:spPr>
        <p:txBody>
          <a:bodyPr>
            <a:normAutofit/>
          </a:bodyPr>
          <a:lstStyle/>
          <a:p>
            <a:pPr algn="ctr"/>
            <a:r>
              <a:rPr lang="ja-JP" altLang="en-US" sz="2800">
                <a:latin typeface="HGP創英角ｺﾞｼｯｸUB" panose="020B0900000000000000" pitchFamily="50" charset="-128"/>
                <a:ea typeface="HGP創英角ｺﾞｼｯｸUB" panose="020B0900000000000000" pitchFamily="50" charset="-128"/>
              </a:rPr>
              <a:t>技術社員紹介</a:t>
            </a:r>
            <a:endParaRPr lang="ja-JP" altLang="en-US" sz="2800"/>
          </a:p>
        </p:txBody>
      </p:sp>
      <p:pic>
        <p:nvPicPr>
          <p:cNvPr id="2" name="図 1" descr="アイコン&#10;&#10;中程度の精度で自動的に生成された説明">
            <a:extLst>
              <a:ext uri="{FF2B5EF4-FFF2-40B4-BE49-F238E27FC236}">
                <a16:creationId xmlns:a16="http://schemas.microsoft.com/office/drawing/2014/main" id="{5FCF923B-B006-7002-1B76-3AA08C72A3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3" name="スライド番号プレースホルダー 1">
            <a:extLst>
              <a:ext uri="{FF2B5EF4-FFF2-40B4-BE49-F238E27FC236}">
                <a16:creationId xmlns:a16="http://schemas.microsoft.com/office/drawing/2014/main" id="{FDDEEE69-99EB-A4E8-8CE5-40FE4E938EEE}"/>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tint val="75000"/>
                  </a:prstClr>
                </a:solidFill>
                <a:latin typeface="游ゴシック" panose="020F0502020204030204"/>
                <a:ea typeface="游ゴシック" panose="020B0400000000000000" pitchFamily="50" charset="-128"/>
              </a:rPr>
              <a:t>4</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12" name="Rectangle: Rounded Corners 8">
            <a:extLst>
              <a:ext uri="{FF2B5EF4-FFF2-40B4-BE49-F238E27FC236}">
                <a16:creationId xmlns:a16="http://schemas.microsoft.com/office/drawing/2014/main" id="{8BFCB6DA-6B4B-D18E-64F6-CCA0D7C77440}"/>
              </a:ext>
            </a:extLst>
          </p:cNvPr>
          <p:cNvSpPr/>
          <p:nvPr/>
        </p:nvSpPr>
        <p:spPr>
          <a:xfrm>
            <a:off x="1609272" y="4035153"/>
            <a:ext cx="9909967" cy="2304835"/>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6">
            <a:extLst>
              <a:ext uri="{FF2B5EF4-FFF2-40B4-BE49-F238E27FC236}">
                <a16:creationId xmlns:a16="http://schemas.microsoft.com/office/drawing/2014/main" id="{B7391FDE-4B79-9294-4BEB-963868D21219}"/>
              </a:ext>
            </a:extLst>
          </p:cNvPr>
          <p:cNvSpPr txBox="1"/>
          <p:nvPr/>
        </p:nvSpPr>
        <p:spPr>
          <a:xfrm>
            <a:off x="2598354" y="4249197"/>
            <a:ext cx="8522715" cy="2008242"/>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2019</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年に工科大学機械工学科を卒業した後、</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サンデンベトナム社で機械設計エンジニア</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として働いていました。</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私はカーエアコンシステムの</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エアコンプレッサーの詳細設計、構築、データ解析</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を担当していました。 </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現在、</a:t>
            </a:r>
            <a:r>
              <a:rPr kumimoji="1" lang="en-US" altLang="ja-JP" sz="1200" b="0" i="0" u="none" strike="noStrike" kern="1200" cap="none" spc="0" normalizeH="0" baseline="0" noProof="0" dirty="0" err="1">
                <a:ln>
                  <a:noFill/>
                </a:ln>
                <a:solidFill>
                  <a:prstClr val="black"/>
                </a:solidFill>
                <a:effectLst/>
                <a:uLnTx/>
                <a:uFillTx/>
                <a:latin typeface="Meiryo"/>
                <a:ea typeface="Meiryo"/>
                <a:cs typeface="Calibri" panose="020F0502020204030204"/>
              </a:rPr>
              <a:t>Esutech</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 </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で機械設計エンジニアとして働いています。この仕事には、</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CATIA-V5</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というソフトウェアを使いこなす必要があります。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ESUTECH</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は日本の企業に設計業務をアウトソーシングする会社ですので、様々なプロジェクトに参加しています。</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ESUTECH</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でお客様にもっと貢献できるよう頑張ります。</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p:txBody>
      </p:sp>
      <p:sp>
        <p:nvSpPr>
          <p:cNvPr id="14" name="Parallelogram 23">
            <a:extLst>
              <a:ext uri="{FF2B5EF4-FFF2-40B4-BE49-F238E27FC236}">
                <a16:creationId xmlns:a16="http://schemas.microsoft.com/office/drawing/2014/main" id="{BC5AD5D9-1D77-1645-3A68-E83C53248CE3}"/>
              </a:ext>
            </a:extLst>
          </p:cNvPr>
          <p:cNvSpPr/>
          <p:nvPr/>
        </p:nvSpPr>
        <p:spPr>
          <a:xfrm>
            <a:off x="716849" y="5511723"/>
            <a:ext cx="1777775" cy="692737"/>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ja-JP"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レ</a:t>
            </a:r>
            <a:r>
              <a:rPr kumimoji="0" lang="ja-JP" altLang="en-US"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　</a:t>
            </a:r>
            <a:r>
              <a:rPr kumimoji="0" lang="ja-JP" altLang="ja-JP"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ヴアン</a:t>
            </a:r>
            <a:r>
              <a:rPr kumimoji="0" lang="ja-JP" altLang="en-US"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　</a:t>
            </a:r>
            <a:r>
              <a:rPr kumimoji="0" lang="ja-JP" altLang="ja-JP"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ロック</a:t>
            </a:r>
            <a:endParaRPr kumimoji="0" lang="en-US" altLang="ja-JP"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rPr>
              <a:t>設計社員</a:t>
            </a:r>
            <a:endParaRPr kumimoji="0" lang="en-US" altLang="ja-JP" sz="10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endParaRPr>
          </a:p>
        </p:txBody>
      </p:sp>
      <p:pic>
        <p:nvPicPr>
          <p:cNvPr id="15" name="Picture 9">
            <a:extLst>
              <a:ext uri="{FF2B5EF4-FFF2-40B4-BE49-F238E27FC236}">
                <a16:creationId xmlns:a16="http://schemas.microsoft.com/office/drawing/2014/main" id="{235B4510-EE03-953C-9DF5-A707BB30AF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3445" y="3701129"/>
            <a:ext cx="1329018" cy="1783978"/>
          </a:xfrm>
          <a:prstGeom prst="rect">
            <a:avLst/>
          </a:prstGeom>
        </p:spPr>
      </p:pic>
      <p:grpSp>
        <p:nvGrpSpPr>
          <p:cNvPr id="7" name="Group 17">
            <a:extLst>
              <a:ext uri="{FF2B5EF4-FFF2-40B4-BE49-F238E27FC236}">
                <a16:creationId xmlns:a16="http://schemas.microsoft.com/office/drawing/2014/main" id="{A9505A2C-203C-CFB9-F32B-926CB7EB4D89}"/>
              </a:ext>
            </a:extLst>
          </p:cNvPr>
          <p:cNvGrpSpPr/>
          <p:nvPr/>
        </p:nvGrpSpPr>
        <p:grpSpPr>
          <a:xfrm>
            <a:off x="330120" y="1051374"/>
            <a:ext cx="11189119" cy="2680807"/>
            <a:chOff x="8056" y="82838"/>
            <a:chExt cx="13944736" cy="3314849"/>
          </a:xfrm>
        </p:grpSpPr>
        <p:grpSp>
          <p:nvGrpSpPr>
            <p:cNvPr id="9" name="Group 13">
              <a:extLst>
                <a:ext uri="{FF2B5EF4-FFF2-40B4-BE49-F238E27FC236}">
                  <a16:creationId xmlns:a16="http://schemas.microsoft.com/office/drawing/2014/main" id="{33614498-E427-0DB8-7EC1-DBAF6BAF81DF}"/>
                </a:ext>
              </a:extLst>
            </p:cNvPr>
            <p:cNvGrpSpPr/>
            <p:nvPr/>
          </p:nvGrpSpPr>
          <p:grpSpPr>
            <a:xfrm>
              <a:off x="376268" y="82838"/>
              <a:ext cx="13576524" cy="3314849"/>
              <a:chOff x="272480" y="3408927"/>
              <a:chExt cx="13576524" cy="3314849"/>
            </a:xfrm>
          </p:grpSpPr>
          <p:sp>
            <p:nvSpPr>
              <p:cNvPr id="16" name="Rectangle: Rounded Corners 7">
                <a:extLst>
                  <a:ext uri="{FF2B5EF4-FFF2-40B4-BE49-F238E27FC236}">
                    <a16:creationId xmlns:a16="http://schemas.microsoft.com/office/drawing/2014/main" id="{F9BE3A70-AF9E-3206-F36A-2E348AD9C304}"/>
                  </a:ext>
                </a:extLst>
              </p:cNvPr>
              <p:cNvSpPr/>
              <p:nvPr/>
            </p:nvSpPr>
            <p:spPr>
              <a:xfrm>
                <a:off x="1404927" y="3408927"/>
                <a:ext cx="12444077" cy="3314849"/>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7" name="Parallelogram 9">
                <a:extLst>
                  <a:ext uri="{FF2B5EF4-FFF2-40B4-BE49-F238E27FC236}">
                    <a16:creationId xmlns:a16="http://schemas.microsoft.com/office/drawing/2014/main" id="{4AD17B12-F807-2882-5A04-0D6F30050698}"/>
                  </a:ext>
                </a:extLst>
              </p:cNvPr>
              <p:cNvSpPr/>
              <p:nvPr/>
            </p:nvSpPr>
            <p:spPr>
              <a:xfrm>
                <a:off x="272480" y="5778360"/>
                <a:ext cx="2302756" cy="923650"/>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endParaRPr>
              </a:p>
            </p:txBody>
          </p:sp>
          <p:sp>
            <p:nvSpPr>
              <p:cNvPr id="18" name="TextBox 12">
                <a:extLst>
                  <a:ext uri="{FF2B5EF4-FFF2-40B4-BE49-F238E27FC236}">
                    <a16:creationId xmlns:a16="http://schemas.microsoft.com/office/drawing/2014/main" id="{63930CAE-2989-2927-FCE6-E7FE4D65C604}"/>
                  </a:ext>
                </a:extLst>
              </p:cNvPr>
              <p:cNvSpPr txBox="1"/>
              <p:nvPr/>
            </p:nvSpPr>
            <p:spPr>
              <a:xfrm>
                <a:off x="2943449" y="3603440"/>
                <a:ext cx="10763278" cy="279718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2021</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年に卒業の後</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K-Group</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会社に入社し</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EV</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電気軽自動車プロジェクトに、設計者として参加し</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リバースデザイン用３</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D</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図処理・自動車外装表面処理・プラスチック構造作成・図面検図</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などを担当してきました。</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更に</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2022</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月</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9</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日から</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MTV</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 </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DAT</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 </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BIKE</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 </a:t>
                </a:r>
                <a:r>
                  <a:rPr kumimoji="1" lang="en-US" altLang="ja-JP"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VIETNAM</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株式会社にて</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プラスチックに関する設計者</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として業務しました。お客様の課題やニーズに合わせ、テールライトや方向指示器のプラスチック構造設計、成形用プラスチック製品最適化・製品図面の要件等を作成しました。</a:t>
                </a:r>
                <a:endPar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多様な経験を生かしてお客様の事業に貢献出来るよう頑張ります。</a:t>
                </a:r>
                <a:endParaRPr kumimoji="1" lang="ja-JP" altLang="en-US" sz="18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a:endParaRPr>
              </a:p>
            </p:txBody>
          </p:sp>
        </p:grpSp>
        <p:sp>
          <p:nvSpPr>
            <p:cNvPr id="11" name="TextBox 16">
              <a:extLst>
                <a:ext uri="{FF2B5EF4-FFF2-40B4-BE49-F238E27FC236}">
                  <a16:creationId xmlns:a16="http://schemas.microsoft.com/office/drawing/2014/main" id="{64839C97-3B8E-8C5A-C92C-5455455BE55E}"/>
                </a:ext>
              </a:extLst>
            </p:cNvPr>
            <p:cNvSpPr txBox="1"/>
            <p:nvPr/>
          </p:nvSpPr>
          <p:spPr>
            <a:xfrm>
              <a:off x="8056" y="2691085"/>
              <a:ext cx="3039179" cy="53279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チャン</a:t>
              </a:r>
              <a:r>
                <a:rPr kumimoji="1" 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  </a:t>
              </a: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コック　ロック</a:t>
              </a:r>
              <a:endParaRPr kumimoji="1" lang="en-US" altLang="ja-JP"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設計社員</a:t>
              </a:r>
              <a:endParaRPr kumimoji="0" 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grpSp>
      <p:pic>
        <p:nvPicPr>
          <p:cNvPr id="19" name="Picture 5" descr="A person in a white shirt&#10;&#10;Description automatically generated">
            <a:extLst>
              <a:ext uri="{FF2B5EF4-FFF2-40B4-BE49-F238E27FC236}">
                <a16:creationId xmlns:a16="http://schemas.microsoft.com/office/drawing/2014/main" id="{17A9E671-33DD-CED5-83D7-87654A495E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681549" y="1127323"/>
            <a:ext cx="1847710" cy="1839211"/>
          </a:xfrm>
          <a:prstGeom prst="rect">
            <a:avLst/>
          </a:prstGeom>
        </p:spPr>
      </p:pic>
    </p:spTree>
    <p:extLst>
      <p:ext uri="{BB962C8B-B14F-4D97-AF65-F5344CB8AC3E}">
        <p14:creationId xmlns:p14="http://schemas.microsoft.com/office/powerpoint/2010/main" val="121304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A92F2-C9CA-1738-40AF-47912B703F5A}"/>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98473995-9764-5FF7-7056-3F739497DA9E}"/>
              </a:ext>
            </a:extLst>
          </p:cNvPr>
          <p:cNvSpPr>
            <a:spLocks noGrp="1"/>
          </p:cNvSpPr>
          <p:nvPr>
            <p:ph type="title"/>
          </p:nvPr>
        </p:nvSpPr>
        <p:spPr>
          <a:xfrm>
            <a:off x="2286051" y="365128"/>
            <a:ext cx="9570590" cy="759617"/>
          </a:xfrm>
        </p:spPr>
        <p:txBody>
          <a:bodyPr>
            <a:normAutofit/>
          </a:bodyPr>
          <a:lstStyle/>
          <a:p>
            <a:pPr algn="ctr"/>
            <a:r>
              <a:rPr lang="ja-JP" altLang="en-US" sz="2800">
                <a:latin typeface="HGP創英角ｺﾞｼｯｸUB" panose="020B0900000000000000" pitchFamily="50" charset="-128"/>
                <a:ea typeface="HGP創英角ｺﾞｼｯｸUB" panose="020B0900000000000000" pitchFamily="50" charset="-128"/>
              </a:rPr>
              <a:t>技術社員紹介</a:t>
            </a:r>
            <a:endParaRPr lang="ja-JP" altLang="en-US" sz="2800"/>
          </a:p>
        </p:txBody>
      </p:sp>
      <p:pic>
        <p:nvPicPr>
          <p:cNvPr id="2" name="図 1" descr="アイコン&#10;&#10;中程度の精度で自動的に生成された説明">
            <a:extLst>
              <a:ext uri="{FF2B5EF4-FFF2-40B4-BE49-F238E27FC236}">
                <a16:creationId xmlns:a16="http://schemas.microsoft.com/office/drawing/2014/main" id="{95DE3230-9A89-8A7B-7318-51915F479E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3" name="スライド番号プレースホルダー 1">
            <a:extLst>
              <a:ext uri="{FF2B5EF4-FFF2-40B4-BE49-F238E27FC236}">
                <a16:creationId xmlns:a16="http://schemas.microsoft.com/office/drawing/2014/main" id="{5B783839-BF76-9875-1863-428128716B91}"/>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tint val="75000"/>
                  </a:prstClr>
                </a:solidFill>
                <a:latin typeface="游ゴシック" panose="020F0502020204030204"/>
                <a:ea typeface="游ゴシック" panose="020B0400000000000000" pitchFamily="50" charset="-128"/>
              </a:rPr>
              <a:t>4</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5" name="Rectangle: Rounded Corners 7">
            <a:extLst>
              <a:ext uri="{FF2B5EF4-FFF2-40B4-BE49-F238E27FC236}">
                <a16:creationId xmlns:a16="http://schemas.microsoft.com/office/drawing/2014/main" id="{A6AB9175-B572-D2F4-4E4F-8BDAAFE45A22}"/>
              </a:ext>
            </a:extLst>
          </p:cNvPr>
          <p:cNvSpPr/>
          <p:nvPr/>
        </p:nvSpPr>
        <p:spPr>
          <a:xfrm>
            <a:off x="1609272" y="1145208"/>
            <a:ext cx="10045014" cy="2607781"/>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12">
            <a:extLst>
              <a:ext uri="{FF2B5EF4-FFF2-40B4-BE49-F238E27FC236}">
                <a16:creationId xmlns:a16="http://schemas.microsoft.com/office/drawing/2014/main" id="{15822644-F606-9E40-F6BB-6D1E72C18065}"/>
              </a:ext>
            </a:extLst>
          </p:cNvPr>
          <p:cNvSpPr txBox="1"/>
          <p:nvPr/>
        </p:nvSpPr>
        <p:spPr>
          <a:xfrm>
            <a:off x="2571460" y="1353414"/>
            <a:ext cx="8522715" cy="2285241"/>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2021</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年に大学を卒業した後、私は</a:t>
            </a:r>
            <a:r>
              <a:rPr kumimoji="1" lang="en-US" altLang="ja-JP" sz="1200" b="1" i="0" u="none" strike="noStrike" kern="1200" cap="none" spc="0" normalizeH="0" baseline="0" noProof="0" dirty="0">
                <a:ln>
                  <a:noFill/>
                </a:ln>
                <a:solidFill>
                  <a:prstClr val="black"/>
                </a:solidFill>
                <a:effectLst/>
                <a:uLnTx/>
                <a:uFillTx/>
                <a:latin typeface="Meiryo"/>
                <a:ea typeface="Meiryo"/>
                <a:cs typeface="Calibri" panose="020F0502020204030204"/>
              </a:rPr>
              <a:t>THACO AUTO</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社</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で設計エンジニアとして</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2</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年間の経験を積みました。 </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私は、</a:t>
            </a:r>
            <a:r>
              <a:rPr kumimoji="1" lang="en-US" altLang="ja-JP" sz="1200" b="1" i="0" u="none" strike="noStrike" kern="1200" cap="none" spc="0" normalizeH="0" baseline="0" noProof="0" dirty="0">
                <a:ln>
                  <a:noFill/>
                </a:ln>
                <a:solidFill>
                  <a:prstClr val="black"/>
                </a:solidFill>
                <a:effectLst/>
                <a:uLnTx/>
                <a:uFillTx/>
                <a:latin typeface="Meiryo"/>
                <a:ea typeface="Meiryo"/>
                <a:cs typeface="Calibri" panose="020F0502020204030204"/>
              </a:rPr>
              <a:t>KIA</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a:t>
            </a:r>
            <a:r>
              <a:rPr kumimoji="1" lang="en-US" altLang="ja-JP" sz="1200" b="1" i="0" u="none" strike="noStrike" kern="1200" cap="none" spc="0" normalizeH="0" baseline="0" noProof="0" dirty="0">
                <a:ln>
                  <a:noFill/>
                </a:ln>
                <a:solidFill>
                  <a:prstClr val="black"/>
                </a:solidFill>
                <a:effectLst/>
                <a:uLnTx/>
                <a:uFillTx/>
                <a:latin typeface="Meiryo"/>
                <a:ea typeface="Meiryo"/>
                <a:cs typeface="Calibri" panose="020F0502020204030204"/>
              </a:rPr>
              <a:t>MAZDA</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a:t>
            </a:r>
            <a:r>
              <a:rPr kumimoji="1" lang="en-US" altLang="ja-JP" sz="1200" b="1" i="0" u="none" strike="noStrike" kern="1200" cap="none" spc="0" normalizeH="0" baseline="0" noProof="0" dirty="0">
                <a:ln>
                  <a:noFill/>
                </a:ln>
                <a:solidFill>
                  <a:prstClr val="black"/>
                </a:solidFill>
                <a:effectLst/>
                <a:uLnTx/>
                <a:uFillTx/>
                <a:latin typeface="Meiryo"/>
                <a:ea typeface="Meiryo"/>
                <a:cs typeface="Calibri" panose="020F0502020204030204"/>
              </a:rPr>
              <a:t>PEUGEOT</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などのブランドの乗用車モデルに対して、</a:t>
            </a:r>
            <a:r>
              <a:rPr kumimoji="1" lang="ja-JP" altLang="en-US" sz="1200" i="0" u="none" strike="noStrike" kern="1200" cap="none" spc="0" normalizeH="0" baseline="0" noProof="0" dirty="0">
                <a:ln>
                  <a:noFill/>
                </a:ln>
                <a:solidFill>
                  <a:prstClr val="black"/>
                </a:solidFill>
                <a:effectLst/>
                <a:uLnTx/>
                <a:uFillTx/>
                <a:latin typeface="Meiryo"/>
                <a:ea typeface="Meiryo"/>
                <a:cs typeface="Calibri" panose="020F0502020204030204"/>
              </a:rPr>
              <a:t>既存のサンプルからの</a:t>
            </a:r>
            <a:r>
              <a:rPr kumimoji="1" lang="ja-JP" altLang="en-US" sz="1200" b="1" i="0" u="none" strike="noStrike" kern="1200" cap="none" spc="0" normalizeH="0" baseline="0" noProof="0" dirty="0">
                <a:ln>
                  <a:noFill/>
                </a:ln>
                <a:solidFill>
                  <a:prstClr val="black"/>
                </a:solidFill>
                <a:effectLst/>
                <a:uLnTx/>
                <a:uFillTx/>
                <a:latin typeface="Meiryo"/>
                <a:ea typeface="Meiryo"/>
                <a:cs typeface="Calibri" panose="020F0502020204030204"/>
              </a:rPr>
              <a:t>アクセサリー</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、新しい機器、逆設計、ローカライズを担当しました。 私は、高品質の製品を多数開発し、顧客のニーズや会社の経営陣の要求に応えました。 </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自分の持っている経験や知識、そして</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CATIA</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NX</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SOLIDWORK</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などの</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3D</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ソフトウェアを使うスキルを活かして、</a:t>
            </a:r>
            <a:r>
              <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rPr>
              <a:t>ESUTECH</a:t>
            </a: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に入社しました。</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Meiryo"/>
                <a:ea typeface="Meiryo"/>
                <a:cs typeface="Calibri" panose="020F0502020204030204"/>
              </a:rPr>
              <a:t>私は、自分が顧客のために多くの価値を提供し、製品の品質を向上させることができると自信を持っています。</a:t>
            </a:r>
            <a:endParaRPr kumimoji="1" lang="en-US" altLang="ja-JP" sz="1200" b="0" i="0" u="none" strike="noStrike" kern="1200" cap="none" spc="0" normalizeH="0" baseline="0" noProof="0" dirty="0">
              <a:ln>
                <a:noFill/>
              </a:ln>
              <a:solidFill>
                <a:prstClr val="black"/>
              </a:solidFill>
              <a:effectLst/>
              <a:uLnTx/>
              <a:uFillTx/>
              <a:latin typeface="Meiryo"/>
              <a:ea typeface="Meiryo"/>
              <a:cs typeface="Calibri" panose="020F0502020204030204"/>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ja-JP" altLang="en-US" sz="1200" b="0" i="0" u="none" strike="noStrike" kern="1200" cap="none" spc="0" normalizeH="0" baseline="0" noProof="0" dirty="0">
              <a:ln>
                <a:noFill/>
              </a:ln>
              <a:solidFill>
                <a:prstClr val="black"/>
              </a:solidFill>
              <a:effectLst/>
              <a:uLnTx/>
              <a:uFillTx/>
              <a:latin typeface="Meiryo"/>
              <a:ea typeface="Meiryo"/>
              <a:cs typeface="Calibri"/>
            </a:endParaRPr>
          </a:p>
        </p:txBody>
      </p:sp>
      <p:pic>
        <p:nvPicPr>
          <p:cNvPr id="10" name="Picture 10">
            <a:extLst>
              <a:ext uri="{FF2B5EF4-FFF2-40B4-BE49-F238E27FC236}">
                <a16:creationId xmlns:a16="http://schemas.microsoft.com/office/drawing/2014/main" id="{83D24D49-DCC0-EEAC-D40B-2B00453205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2655" y="1013049"/>
            <a:ext cx="1647474" cy="1810872"/>
          </a:xfrm>
          <a:prstGeom prst="rect">
            <a:avLst/>
          </a:prstGeom>
        </p:spPr>
      </p:pic>
      <p:sp>
        <p:nvSpPr>
          <p:cNvPr id="6" name="Parallelogram 5">
            <a:extLst>
              <a:ext uri="{FF2B5EF4-FFF2-40B4-BE49-F238E27FC236}">
                <a16:creationId xmlns:a16="http://schemas.microsoft.com/office/drawing/2014/main" id="{29A5E5F9-89F9-BB43-22EF-C95A456DD239}"/>
              </a:ext>
            </a:extLst>
          </p:cNvPr>
          <p:cNvSpPr/>
          <p:nvPr/>
        </p:nvSpPr>
        <p:spPr>
          <a:xfrm>
            <a:off x="716850" y="2624905"/>
            <a:ext cx="1718749" cy="683773"/>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ja-JP" sz="1200" b="1" i="0" u="none" strike="noStrike" kern="1200" cap="none" spc="0" normalizeH="0" baseline="0" noProof="0">
                <a:ln>
                  <a:noFill/>
                </a:ln>
                <a:solidFill>
                  <a:prstClr val="white"/>
                </a:solidFill>
                <a:effectLst/>
                <a:uLnTx/>
                <a:uFillTx/>
                <a:latin typeface="Meiryo"/>
                <a:ea typeface="Meiryo"/>
                <a:cs typeface="+mn-cs"/>
              </a:rPr>
              <a:t>グエン</a:t>
            </a:r>
            <a:r>
              <a:rPr kumimoji="0" lang="ja-JP" altLang="en-US" sz="1200" b="1" i="0" u="none" strike="noStrike" kern="1200" cap="none" spc="0" normalizeH="0" baseline="0" noProof="0">
                <a:ln>
                  <a:noFill/>
                </a:ln>
                <a:solidFill>
                  <a:prstClr val="white"/>
                </a:solidFill>
                <a:effectLst/>
                <a:uLnTx/>
                <a:uFillTx/>
                <a:latin typeface="Meiryo"/>
                <a:ea typeface="Meiryo"/>
                <a:cs typeface="+mn-cs"/>
              </a:rPr>
              <a:t>　</a:t>
            </a:r>
            <a:r>
              <a:rPr kumimoji="0" lang="ja-JP" altLang="ja-JP" sz="1200" b="1" i="0" u="none" strike="noStrike" kern="1200" cap="none" spc="0" normalizeH="0" baseline="0" noProof="0">
                <a:ln>
                  <a:noFill/>
                </a:ln>
                <a:solidFill>
                  <a:prstClr val="white"/>
                </a:solidFill>
                <a:effectLst/>
                <a:uLnTx/>
                <a:uFillTx/>
                <a:latin typeface="Meiryo"/>
                <a:ea typeface="Meiryo"/>
                <a:cs typeface="+mn-cs"/>
              </a:rPr>
              <a:t>タイン</a:t>
            </a:r>
            <a:r>
              <a:rPr kumimoji="0" lang="ja-JP" altLang="en-US" sz="1200" b="1" i="0" u="none" strike="noStrike" kern="1200" cap="none" spc="0" normalizeH="0" baseline="0" noProof="0">
                <a:ln>
                  <a:noFill/>
                </a:ln>
                <a:solidFill>
                  <a:prstClr val="white"/>
                </a:solidFill>
                <a:effectLst/>
                <a:uLnTx/>
                <a:uFillTx/>
                <a:latin typeface="Meiryo"/>
                <a:ea typeface="Meiryo"/>
                <a:cs typeface="+mn-cs"/>
              </a:rPr>
              <a:t>　</a:t>
            </a:r>
            <a:r>
              <a:rPr kumimoji="0" lang="ja-JP" altLang="ja-JP" sz="1200" b="1" i="0" u="none" strike="noStrike" kern="1200" cap="none" spc="0" normalizeH="0" baseline="0" noProof="0">
                <a:ln>
                  <a:noFill/>
                </a:ln>
                <a:solidFill>
                  <a:prstClr val="white"/>
                </a:solidFill>
                <a:effectLst/>
                <a:uLnTx/>
                <a:uFillTx/>
                <a:latin typeface="Meiryo"/>
                <a:ea typeface="Meiryo"/>
                <a:cs typeface="+mn-cs"/>
              </a:rPr>
              <a:t>グエン</a:t>
            </a:r>
            <a:endParaRPr kumimoji="0" lang="en-US" altLang="ja-JP" sz="1200" b="1" i="0" u="none" strike="noStrike" kern="1200" cap="none" spc="0" normalizeH="0" baseline="0" noProof="0">
              <a:ln>
                <a:noFill/>
              </a:ln>
              <a:solidFill>
                <a:prstClr val="white"/>
              </a:solidFill>
              <a:effectLst/>
              <a:uLnTx/>
              <a:uFillTx/>
              <a:latin typeface="Meiryo"/>
              <a:ea typeface="Meiryo"/>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200" b="1" i="0" u="none" strike="noStrike" kern="1200" cap="none" spc="0" normalizeH="0" baseline="0" noProof="0">
                <a:ln>
                  <a:noFill/>
                </a:ln>
                <a:solidFill>
                  <a:prstClr val="white"/>
                </a:solidFill>
                <a:effectLst/>
                <a:uLnTx/>
                <a:uFillTx/>
                <a:latin typeface="Meiryo"/>
                <a:ea typeface="Meiryo"/>
                <a:cs typeface="+mn-cs"/>
              </a:rPr>
              <a:t>設計社員</a:t>
            </a:r>
            <a:endParaRPr kumimoji="0" lang="en-US" altLang="ja-JP" sz="1200" b="1" i="0" u="none" strike="noStrike" kern="1200" cap="none" spc="0" normalizeH="0" baseline="0" noProof="0">
              <a:ln>
                <a:noFill/>
              </a:ln>
              <a:solidFill>
                <a:prstClr val="white"/>
              </a:solidFill>
              <a:effectLst/>
              <a:uLnTx/>
              <a:uFillTx/>
              <a:latin typeface="Meiryo"/>
              <a:ea typeface="Meiryo"/>
              <a:cs typeface="+mn-cs"/>
            </a:endParaRPr>
          </a:p>
        </p:txBody>
      </p:sp>
      <p:grpSp>
        <p:nvGrpSpPr>
          <p:cNvPr id="7" name="Group 13">
            <a:extLst>
              <a:ext uri="{FF2B5EF4-FFF2-40B4-BE49-F238E27FC236}">
                <a16:creationId xmlns:a16="http://schemas.microsoft.com/office/drawing/2014/main" id="{0D068FC6-E89C-4A58-1B65-B0BD6C10EA1F}"/>
              </a:ext>
            </a:extLst>
          </p:cNvPr>
          <p:cNvGrpSpPr/>
          <p:nvPr/>
        </p:nvGrpSpPr>
        <p:grpSpPr>
          <a:xfrm>
            <a:off x="764443" y="3904710"/>
            <a:ext cx="10971384" cy="2603134"/>
            <a:chOff x="-578709" y="3194715"/>
            <a:chExt cx="14279132" cy="3416772"/>
          </a:xfrm>
        </p:grpSpPr>
        <p:sp>
          <p:nvSpPr>
            <p:cNvPr id="9" name="Rectangle: Rounded Corners 7">
              <a:extLst>
                <a:ext uri="{FF2B5EF4-FFF2-40B4-BE49-F238E27FC236}">
                  <a16:creationId xmlns:a16="http://schemas.microsoft.com/office/drawing/2014/main" id="{89C42750-8BCA-30F7-BEEA-59947712F081}"/>
                </a:ext>
              </a:extLst>
            </p:cNvPr>
            <p:cNvSpPr/>
            <p:nvPr/>
          </p:nvSpPr>
          <p:spPr>
            <a:xfrm>
              <a:off x="520825" y="3194715"/>
              <a:ext cx="13073473" cy="3313618"/>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2">
              <a:extLst>
                <a:ext uri="{FF2B5EF4-FFF2-40B4-BE49-F238E27FC236}">
                  <a16:creationId xmlns:a16="http://schemas.microsoft.com/office/drawing/2014/main" id="{583A7ABA-7D75-9470-20D0-8CBAD561B926}"/>
                </a:ext>
              </a:extLst>
            </p:cNvPr>
            <p:cNvSpPr txBox="1"/>
            <p:nvPr/>
          </p:nvSpPr>
          <p:spPr>
            <a:xfrm>
              <a:off x="2638204" y="3665212"/>
              <a:ext cx="11062219" cy="248444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2018</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年にダナン</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panose="020F0502020204030204"/>
                </a:rPr>
                <a:t>工科大学の機械技術</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卒業</a:t>
              </a:r>
              <a:r>
                <a:rPr kumimoji="1" lang="en-SG"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THACO</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社</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で</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2</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年間、</a:t>
              </a:r>
              <a:r>
                <a:rPr kumimoji="1" lang="ja-JP" altLang="en-US" sz="1200" b="1"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バスと寝台車の構造設計専門家</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として勤務。機械部品の設計、加工図面、組立図面の作成を担当。その後、</a:t>
              </a:r>
              <a:r>
                <a:rPr kumimoji="1" lang="en-SG" sz="1200" b="0" i="0" u="none" strike="noStrike" kern="1200" cap="none" spc="0" normalizeH="0" baseline="0" noProof="0" dirty="0" err="1">
                  <a:ln>
                    <a:noFill/>
                  </a:ln>
                  <a:solidFill>
                    <a:prstClr val="black"/>
                  </a:solidFill>
                  <a:effectLst/>
                  <a:uLnTx/>
                  <a:uFillTx/>
                  <a:latin typeface="Meiryo" panose="020B0604030504040204" pitchFamily="34" charset="-128"/>
                  <a:ea typeface="Meiryo" panose="020B0604030504040204" pitchFamily="34" charset="-128"/>
                  <a:cs typeface="+mn-cs"/>
                </a:rPr>
                <a:t>Unicloud</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社で</a:t>
              </a:r>
              <a:r>
                <a:rPr kumimoji="1" lang="en-US" altLang="ja-JP"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2</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年間、</a:t>
              </a:r>
              <a:r>
                <a:rPr kumimoji="1" lang="en-SG"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STM/ATM</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mn-cs"/>
                </a:rPr>
                <a:t>の設計と最適化、組立プロセスの管理、プラスチック製品の設計を主な業務として従事。</a:t>
              </a:r>
              <a:endParaRPr kumimoji="1" lang="vi-VN" sz="1200" b="0" i="0" u="none" strike="noStrike" kern="1200" cap="none" spc="0" normalizeH="0" baseline="0" noProof="0" dirty="0">
                <a:ln>
                  <a:noFill/>
                </a:ln>
                <a:solidFill>
                  <a:prstClr val="black"/>
                </a:solidFill>
                <a:effectLst/>
                <a:uLnTx/>
                <a:uFillTx/>
                <a:latin typeface="Times New Roman" panose="02020603050405020304" pitchFamily="18" charset="0"/>
                <a:ea typeface="Meiryo" panose="020B0604030504040204" pitchFamily="34" charset="-128"/>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1" 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設計だけでなく、製造プロセスや組立管理にも幅広い経験を持つ。ESUTECHでは、自動車産業とATM技術の両方の知識を活かし、新しいプロジェクトでの貢献を目指</a:t>
              </a:r>
              <a:r>
                <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します</a:t>
              </a:r>
              <a:r>
                <a:rPr kumimoji="1" 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panose="02020603050405020304" pitchFamily="18" charset="0"/>
                </a:rPr>
                <a:t>。</a:t>
              </a:r>
              <a:endParaRPr kumimoji="1" lang="ja-JP" altLang="en-US" sz="12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Times New Roman"/>
              </a:endParaRPr>
            </a:p>
          </p:txBody>
        </p:sp>
        <p:sp>
          <p:nvSpPr>
            <p:cNvPr id="16" name="Parallelogram 9">
              <a:extLst>
                <a:ext uri="{FF2B5EF4-FFF2-40B4-BE49-F238E27FC236}">
                  <a16:creationId xmlns:a16="http://schemas.microsoft.com/office/drawing/2014/main" id="{5322DF05-283E-E26A-F874-455D06339AB9}"/>
                </a:ext>
              </a:extLst>
            </p:cNvPr>
            <p:cNvSpPr/>
            <p:nvPr/>
          </p:nvSpPr>
          <p:spPr>
            <a:xfrm>
              <a:off x="-578709" y="5687837"/>
              <a:ext cx="2904220" cy="923650"/>
            </a:xfrm>
            <a:prstGeom prst="parallelogram">
              <a:avLst>
                <a:gd name="adj" fmla="val 20411"/>
              </a:avLst>
            </a:prstGeom>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Meiryo" panose="020B0604030504040204" pitchFamily="34" charset="-128"/>
                <a:ea typeface="Meiryo" panose="020B0604030504040204" pitchFamily="34" charset="-128"/>
                <a:cs typeface="+mn-cs"/>
              </a:endParaRPr>
            </a:p>
          </p:txBody>
        </p:sp>
      </p:grpSp>
      <p:pic>
        <p:nvPicPr>
          <p:cNvPr id="17" name="Picture 17" descr="A person in a white shirt&#10;&#10;Description automatically generated">
            <a:extLst>
              <a:ext uri="{FF2B5EF4-FFF2-40B4-BE49-F238E27FC236}">
                <a16:creationId xmlns:a16="http://schemas.microsoft.com/office/drawing/2014/main" id="{86613575-6CC3-832B-D1AD-B455CE390495}"/>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9843" b="99213" l="4773" r="99523">
                        <a14:foregroundMark x1="68496" y1="82874" x2="14320" y2="76378"/>
                        <a14:foregroundMark x1="15990" y1="93701" x2="60621" y2="93701"/>
                        <a14:foregroundMark x1="93795" y1="95276" x2="52267" y2="92717"/>
                        <a14:foregroundMark x1="74463" y1="79724" x2="92363" y2="99606"/>
                        <a14:foregroundMark x1="66110" y1="88780" x2="15990" y2="88780"/>
                        <a14:foregroundMark x1="15990" y1="88780" x2="99761" y2="98622"/>
                        <a14:foregroundMark x1="65394" y1="94685" x2="4773" y2="93701"/>
                      </a14:backgroundRemoval>
                    </a14:imgEffect>
                  </a14:imgLayer>
                </a14:imgProps>
              </a:ext>
              <a:ext uri="{28A0092B-C50C-407E-A947-70E740481C1C}">
                <a14:useLocalDpi xmlns:a14="http://schemas.microsoft.com/office/drawing/2010/main"/>
              </a:ext>
            </a:extLst>
          </a:blip>
          <a:stretch>
            <a:fillRect/>
          </a:stretch>
        </p:blipFill>
        <p:spPr>
          <a:xfrm>
            <a:off x="1012299" y="3807104"/>
            <a:ext cx="1651058" cy="2001761"/>
          </a:xfrm>
          <a:prstGeom prst="rect">
            <a:avLst/>
          </a:prstGeom>
        </p:spPr>
      </p:pic>
      <p:sp>
        <p:nvSpPr>
          <p:cNvPr id="18" name="TextBox 16">
            <a:extLst>
              <a:ext uri="{FF2B5EF4-FFF2-40B4-BE49-F238E27FC236}">
                <a16:creationId xmlns:a16="http://schemas.microsoft.com/office/drawing/2014/main" id="{DF92BA0A-EC46-DA79-ED80-6176D27CAB51}"/>
              </a:ext>
            </a:extLst>
          </p:cNvPr>
          <p:cNvSpPr txBox="1"/>
          <p:nvPr/>
        </p:nvSpPr>
        <p:spPr>
          <a:xfrm>
            <a:off x="716850" y="5998366"/>
            <a:ext cx="2438607" cy="43088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チャン</a:t>
            </a:r>
            <a:r>
              <a:rPr kumimoji="1" 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  </a:t>
            </a: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バオ</a:t>
            </a:r>
            <a:endParaRPr kumimoji="1" lang="en-US" altLang="ja-JP"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設計社員</a:t>
            </a:r>
            <a:endParaRPr kumimoji="0" 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628045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四角形: 角を丸くする 17">
            <a:extLst>
              <a:ext uri="{FF2B5EF4-FFF2-40B4-BE49-F238E27FC236}">
                <a16:creationId xmlns:a16="http://schemas.microsoft.com/office/drawing/2014/main" id="{F6F55905-994B-F03B-6A37-04F42935E01A}"/>
              </a:ext>
            </a:extLst>
          </p:cNvPr>
          <p:cNvSpPr/>
          <p:nvPr/>
        </p:nvSpPr>
        <p:spPr>
          <a:xfrm>
            <a:off x="6380165" y="4738254"/>
            <a:ext cx="3075004" cy="1983221"/>
          </a:xfrm>
          <a:prstGeom prst="roundRect">
            <a:avLst/>
          </a:prstGeom>
          <a:solidFill>
            <a:srgbClr val="FFFFC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34" charset="-128"/>
              <a:cs typeface="+mn-cs"/>
            </a:endParaRPr>
          </a:p>
        </p:txBody>
      </p:sp>
      <p:sp>
        <p:nvSpPr>
          <p:cNvPr id="8" name="タイトル 5">
            <a:extLst>
              <a:ext uri="{FF2B5EF4-FFF2-40B4-BE49-F238E27FC236}">
                <a16:creationId xmlns:a16="http://schemas.microsoft.com/office/drawing/2014/main" id="{8EAB3428-D194-6738-27EA-5BA223757413}"/>
              </a:ext>
            </a:extLst>
          </p:cNvPr>
          <p:cNvSpPr txBox="1">
            <a:spLocks noGrp="1"/>
          </p:cNvSpPr>
          <p:nvPr>
            <p:ph type="title"/>
          </p:nvPr>
        </p:nvSpPr>
        <p:spPr>
          <a:xfrm>
            <a:off x="8764073" y="326831"/>
            <a:ext cx="3160800" cy="388800"/>
          </a:xfrm>
          <a:prstGeom prst="roundRect">
            <a:avLst>
              <a:gd name="adj" fmla="val 50000"/>
            </a:avLst>
          </a:prstGeom>
          <a:solidFill>
            <a:srgbClr val="0070C0"/>
          </a:solidFill>
          <a:effectLst>
            <a:outerShdw blurRad="50800" dist="38100" dir="2700000" algn="tl" rotWithShape="0">
              <a:prstClr val="black">
                <a:alpha val="40000"/>
              </a:prstClr>
            </a:outerShdw>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7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j-cs"/>
              </a:rPr>
              <a:t>ベトナム技術者育成・紹介事業</a:t>
            </a:r>
          </a:p>
        </p:txBody>
      </p:sp>
      <p:sp>
        <p:nvSpPr>
          <p:cNvPr id="12" name="コンテンツ プレースホルダー 11">
            <a:extLst>
              <a:ext uri="{FF2B5EF4-FFF2-40B4-BE49-F238E27FC236}">
                <a16:creationId xmlns:a16="http://schemas.microsoft.com/office/drawing/2014/main" id="{329D2539-7142-48B6-6680-B151A5AD0FEA}"/>
              </a:ext>
            </a:extLst>
          </p:cNvPr>
          <p:cNvSpPr>
            <a:spLocks noGrp="1"/>
          </p:cNvSpPr>
          <p:nvPr>
            <p:ph idx="1"/>
          </p:nvPr>
        </p:nvSpPr>
        <p:spPr>
          <a:xfrm>
            <a:off x="107815" y="1079509"/>
            <a:ext cx="10515600" cy="4766452"/>
          </a:xfrm>
        </p:spPr>
        <p:txBody>
          <a:bodyPr>
            <a:normAutofit/>
          </a:bodyPr>
          <a:lstStyle/>
          <a:p>
            <a:pPr marL="0" indent="0" algn="r">
              <a:spcBef>
                <a:spcPts val="0"/>
              </a:spcBef>
              <a:buNone/>
              <a:defRPr/>
            </a:pPr>
            <a:endParaRPr lang="en-US" altLang="ja-JP" sz="1600">
              <a:solidFill>
                <a:prstClr val="black"/>
              </a:solidFill>
              <a:latin typeface="HGP創英角ｺﾞｼｯｸUB" panose="020B0900000000000000" pitchFamily="50" charset="-128"/>
              <a:ea typeface="HGP創英角ｺﾞｼｯｸUB" panose="020B0900000000000000" pitchFamily="50" charset="-128"/>
            </a:endParaRPr>
          </a:p>
          <a:p>
            <a:pPr marL="0" indent="0">
              <a:lnSpc>
                <a:spcPct val="130000"/>
              </a:lnSpc>
              <a:spcBef>
                <a:spcPts val="0"/>
              </a:spcBef>
              <a:spcAft>
                <a:spcPts val="1200"/>
              </a:spcAft>
              <a:buNone/>
              <a:tabLst>
                <a:tab pos="982663" algn="l"/>
                <a:tab pos="1974850" algn="l"/>
              </a:tabLst>
              <a:defRPr/>
            </a:pPr>
            <a:r>
              <a:rPr lang="en-US" altLang="ja-JP" sz="20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人材層：</a:t>
            </a: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ベトナム</a:t>
            </a:r>
            <a:r>
              <a:rPr lang="ja-JP" altLang="en-US">
                <a:solidFill>
                  <a:srgbClr val="0070C0"/>
                </a:solidFill>
                <a:latin typeface="HGP創英角ｺﾞｼｯｸUB" panose="020B0900000000000000" pitchFamily="50" charset="-128"/>
                <a:ea typeface="HGP創英角ｺﾞｼｯｸUB" panose="020B0900000000000000" pitchFamily="50" charset="-128"/>
              </a:rPr>
              <a:t>工科</a:t>
            </a:r>
            <a:r>
              <a:rPr lang="ja-JP" altLang="en-US" sz="1600">
                <a:solidFill>
                  <a:srgbClr val="F79646">
                    <a:lumMod val="75000"/>
                  </a:srgbClr>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建築</a:t>
            </a:r>
            <a:r>
              <a:rPr lang="ja-JP" altLang="en-US" sz="1600">
                <a:solidFill>
                  <a:srgbClr val="F79646">
                    <a:lumMod val="75000"/>
                  </a:srgbClr>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en-US" altLang="ja-JP">
                <a:solidFill>
                  <a:srgbClr val="0070C0"/>
                </a:solidFill>
                <a:latin typeface="HGP創英角ｺﾞｼｯｸUB" panose="020B0900000000000000" pitchFamily="50" charset="-128"/>
                <a:ea typeface="HGP創英角ｺﾞｼｯｸUB" panose="020B0900000000000000" pitchFamily="50" charset="-128"/>
              </a:rPr>
              <a:t>IT</a:t>
            </a:r>
            <a:r>
              <a:rPr lang="ja-JP" altLang="en-US">
                <a:solidFill>
                  <a:srgbClr val="0070C0"/>
                </a:solidFill>
                <a:latin typeface="HGP創英角ｺﾞｼｯｸUB" panose="020B0900000000000000" pitchFamily="50" charset="-128"/>
                <a:ea typeface="HGP創英角ｺﾞｼｯｸUB" panose="020B0900000000000000" pitchFamily="50" charset="-128"/>
              </a:rPr>
              <a:t>系大学</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卒業人材</a:t>
            </a:r>
            <a:endParaRPr lang="en-US" altLang="ja-JP" sz="1800">
              <a:solidFill>
                <a:prstClr val="black"/>
              </a:solidFill>
              <a:latin typeface="HGP創英角ｺﾞｼｯｸUB" panose="020B0900000000000000" pitchFamily="50" charset="-128"/>
              <a:ea typeface="HGP創英角ｺﾞｼｯｸUB" panose="020B0900000000000000" pitchFamily="50" charset="-128"/>
            </a:endParaRPr>
          </a:p>
          <a:p>
            <a:pPr marL="0" indent="0">
              <a:lnSpc>
                <a:spcPct val="120000"/>
              </a:lnSpc>
              <a:spcBef>
                <a:spcPts val="0"/>
              </a:spcBef>
              <a:spcAft>
                <a:spcPts val="1200"/>
              </a:spcAft>
              <a:buNone/>
              <a:tabLst>
                <a:tab pos="982663" algn="l"/>
                <a:tab pos="1974850" algn="l"/>
              </a:tabLst>
              <a:defRPr/>
            </a:pP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専　 攻：</a:t>
            </a: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機械</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自動化・メカトロ</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電気</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電子</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ＩＴ</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600">
                <a:latin typeface="HGP創英角ｺﾞｼｯｸUB" panose="020B0900000000000000" pitchFamily="50" charset="-128"/>
                <a:ea typeface="HGP創英角ｺﾞｼｯｸUB" panose="020B0900000000000000" pitchFamily="50" charset="-128"/>
              </a:rPr>
              <a:t>／ </a:t>
            </a:r>
            <a:r>
              <a:rPr lang="ja-JP" altLang="en-US">
                <a:solidFill>
                  <a:srgbClr val="0070C0"/>
                </a:solidFill>
                <a:latin typeface="HGP創英角ｺﾞｼｯｸUB" panose="020B0900000000000000" pitchFamily="50" charset="-128"/>
                <a:ea typeface="HGP創英角ｺﾞｼｯｸUB" panose="020B0900000000000000" pitchFamily="50" charset="-128"/>
              </a:rPr>
              <a:t>建築</a:t>
            </a:r>
            <a:r>
              <a:rPr lang="ja-JP" altLang="en-US" sz="1600">
                <a:solidFill>
                  <a:srgbClr val="0070C0"/>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など</a:t>
            </a:r>
            <a:endParaRPr lang="en-US" altLang="ja-JP" sz="1400">
              <a:solidFill>
                <a:prstClr val="black"/>
              </a:solidFill>
              <a:latin typeface="HGP創英角ｺﾞｼｯｸUB" panose="020B0900000000000000" pitchFamily="50" charset="-128"/>
              <a:ea typeface="HGP創英角ｺﾞｼｯｸUB" panose="020B0900000000000000" pitchFamily="50" charset="-128"/>
            </a:endParaRPr>
          </a:p>
          <a:p>
            <a:pPr marL="0" indent="0">
              <a:lnSpc>
                <a:spcPct val="120000"/>
              </a:lnSpc>
              <a:spcBef>
                <a:spcPts val="0"/>
              </a:spcBef>
              <a:spcAft>
                <a:spcPts val="1200"/>
              </a:spcAft>
              <a:buNone/>
              <a:tabLst>
                <a:tab pos="982663" algn="l"/>
                <a:tab pos="1974850" algn="l"/>
              </a:tabLst>
              <a:defRPr/>
            </a:pP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ご要望により対応分野の拡張も検討いたします。</a:t>
            </a:r>
            <a:endParaRPr lang="en-US" altLang="ja-JP" sz="2000">
              <a:solidFill>
                <a:prstClr val="black"/>
              </a:solidFill>
              <a:latin typeface="HGP創英角ｺﾞｼｯｸUB" panose="020B0900000000000000" pitchFamily="50" charset="-128"/>
              <a:ea typeface="HGP創英角ｺﾞｼｯｸUB" panose="020B0900000000000000" pitchFamily="50" charset="-128"/>
            </a:endParaRPr>
          </a:p>
          <a:p>
            <a:pPr marL="273050" indent="0">
              <a:lnSpc>
                <a:spcPct val="130000"/>
              </a:lnSpc>
              <a:spcBef>
                <a:spcPts val="0"/>
              </a:spcBef>
              <a:spcAft>
                <a:spcPts val="1200"/>
              </a:spcAft>
              <a:buNone/>
              <a:tabLst>
                <a:tab pos="1974850" algn="l"/>
              </a:tabLst>
              <a:defRPr/>
            </a:pPr>
            <a:r>
              <a:rPr lang="ja-JP" altLang="en-US" sz="1600">
                <a:solidFill>
                  <a:prstClr val="black"/>
                </a:solidFill>
                <a:latin typeface="HGP創英角ｺﾞｼｯｸUB" panose="020B0900000000000000" pitchFamily="50" charset="-128"/>
                <a:ea typeface="HGP創英角ｺﾞｼｯｸUB" panose="020B0900000000000000" pitchFamily="50" charset="-128"/>
              </a:rPr>
              <a:t>学習スケジュール</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a:t>
            </a: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en-US" altLang="ja-JP">
                <a:solidFill>
                  <a:srgbClr val="0070C0"/>
                </a:solidFill>
                <a:latin typeface="HGP創英角ｺﾞｼｯｸUB" panose="020B0900000000000000" pitchFamily="50" charset="-128"/>
                <a:ea typeface="HGP創英角ｺﾞｼｯｸUB" panose="020B0900000000000000" pitchFamily="50" charset="-128"/>
              </a:rPr>
              <a:t>1</a:t>
            </a:r>
            <a:r>
              <a:rPr lang="ja-JP" altLang="en-US">
                <a:solidFill>
                  <a:srgbClr val="0070C0"/>
                </a:solidFill>
                <a:latin typeface="HGP創英角ｺﾞｼｯｸUB" panose="020B0900000000000000" pitchFamily="50" charset="-128"/>
                <a:ea typeface="HGP創英角ｺﾞｼｯｸUB" panose="020B0900000000000000" pitchFamily="50" charset="-128"/>
              </a:rPr>
              <a:t>年～</a:t>
            </a:r>
            <a:r>
              <a:rPr lang="en-US" altLang="ja-JP">
                <a:solidFill>
                  <a:srgbClr val="0070C0"/>
                </a:solidFill>
                <a:latin typeface="HGP創英角ｺﾞｼｯｸUB" panose="020B0900000000000000" pitchFamily="50" charset="-128"/>
                <a:ea typeface="HGP創英角ｺﾞｼｯｸUB" panose="020B0900000000000000" pitchFamily="50" charset="-128"/>
              </a:rPr>
              <a:t>1</a:t>
            </a:r>
            <a:r>
              <a:rPr lang="ja-JP" altLang="en-US">
                <a:solidFill>
                  <a:srgbClr val="0070C0"/>
                </a:solidFill>
                <a:latin typeface="HGP創英角ｺﾞｼｯｸUB" panose="020B0900000000000000" pitchFamily="50" charset="-128"/>
                <a:ea typeface="HGP創英角ｺﾞｼｯｸUB" panose="020B0900000000000000" pitchFamily="50" charset="-128"/>
              </a:rPr>
              <a:t>年半</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のフルタイムコース。入学後</a:t>
            </a:r>
            <a:r>
              <a:rPr lang="en-US" altLang="ja-JP">
                <a:solidFill>
                  <a:srgbClr val="0070C0"/>
                </a:solidFill>
                <a:latin typeface="HGP創英角ｺﾞｼｯｸUB" panose="020B0900000000000000" pitchFamily="50" charset="-128"/>
                <a:ea typeface="HGP創英角ｺﾞｼｯｸUB" panose="020B0900000000000000" pitchFamily="50" charset="-128"/>
              </a:rPr>
              <a:t>4</a:t>
            </a:r>
            <a:r>
              <a:rPr lang="ja-JP" altLang="en-US">
                <a:solidFill>
                  <a:srgbClr val="0070C0"/>
                </a:solidFill>
                <a:latin typeface="HGP創英角ｺﾞｼｯｸUB" panose="020B0900000000000000" pitchFamily="50" charset="-128"/>
                <a:ea typeface="HGP創英角ｺﾞｼｯｸUB" panose="020B0900000000000000" pitchFamily="50" charset="-128"/>
              </a:rPr>
              <a:t>ヶ月</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は</a:t>
            </a:r>
            <a:r>
              <a:rPr lang="ja-JP" altLang="en-US">
                <a:solidFill>
                  <a:srgbClr val="0070C0"/>
                </a:solidFill>
                <a:latin typeface="HGP創英角ｺﾞｼｯｸUB" panose="020B0900000000000000" pitchFamily="50" charset="-128"/>
                <a:ea typeface="HGP創英角ｺﾞｼｯｸUB" panose="020B0900000000000000" pitchFamily="50" charset="-128"/>
              </a:rPr>
              <a:t>学習集中</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期間。</a:t>
            </a:r>
            <a:br>
              <a:rPr lang="en-US" altLang="ja-JP" sz="1800">
                <a:solidFill>
                  <a:prstClr val="black"/>
                </a:solidFill>
                <a:latin typeface="HGP創英角ｺﾞｼｯｸUB" panose="020B0900000000000000" pitchFamily="50" charset="-128"/>
                <a:ea typeface="HGP創英角ｺﾞｼｯｸUB" panose="020B0900000000000000" pitchFamily="50" charset="-128"/>
              </a:rPr>
            </a:b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仕事のマインド・マナー・スキル・キャリア教育を別途実施し、</a:t>
            </a:r>
            <a:br>
              <a:rPr lang="en-US" altLang="ja-JP" sz="1800">
                <a:solidFill>
                  <a:prstClr val="black"/>
                </a:solidFill>
                <a:latin typeface="HGP創英角ｺﾞｼｯｸUB" panose="020B0900000000000000" pitchFamily="50" charset="-128"/>
                <a:ea typeface="HGP創英角ｺﾞｼｯｸUB" panose="020B0900000000000000" pitchFamily="50" charset="-128"/>
              </a:rPr>
            </a:b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内定後の</a:t>
            </a:r>
            <a:r>
              <a:rPr lang="ja-JP" altLang="en-US">
                <a:solidFill>
                  <a:srgbClr val="0070C0"/>
                </a:solidFill>
                <a:latin typeface="HGP創英角ｺﾞｼｯｸUB" panose="020B0900000000000000" pitchFamily="50" charset="-128"/>
                <a:ea typeface="HGP創英角ｺﾞｼｯｸUB" panose="020B0900000000000000" pitchFamily="50" charset="-128"/>
              </a:rPr>
              <a:t>出国前専門別技術クラス</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もご相談により開設・実施可能。</a:t>
            </a:r>
            <a:br>
              <a:rPr lang="en-US" altLang="ja-JP" sz="1800">
                <a:solidFill>
                  <a:prstClr val="black"/>
                </a:solidFill>
                <a:latin typeface="HGP創英角ｺﾞｼｯｸUB" panose="020B0900000000000000" pitchFamily="50" charset="-128"/>
                <a:ea typeface="HGP創英角ｺﾞｼｯｸUB" panose="020B0900000000000000" pitchFamily="50" charset="-128"/>
              </a:rPr>
            </a:br>
            <a:r>
              <a:rPr lang="en-US" altLang="ja-JP" sz="2000">
                <a:solidFill>
                  <a:srgbClr val="F79646">
                    <a:lumMod val="75000"/>
                  </a:srgbClr>
                </a:solidFill>
                <a:latin typeface="HGP創英角ｺﾞｼｯｸUB" panose="020B0900000000000000" pitchFamily="50" charset="-128"/>
                <a:ea typeface="HGP創英角ｺﾞｼｯｸUB" panose="020B0900000000000000" pitchFamily="50" charset="-128"/>
              </a:rPr>
              <a:t>	</a:t>
            </a:r>
            <a:r>
              <a:rPr lang="en-US" altLang="ja-JP">
                <a:solidFill>
                  <a:srgbClr val="0070C0"/>
                </a:solidFill>
                <a:latin typeface="HGP創英角ｺﾞｼｯｸUB" panose="020B0900000000000000" pitchFamily="50" charset="-128"/>
                <a:ea typeface="HGP創英角ｺﾞｼｯｸUB" panose="020B0900000000000000" pitchFamily="50" charset="-128"/>
              </a:rPr>
              <a:t>N3</a:t>
            </a:r>
            <a:r>
              <a:rPr lang="ja-JP" altLang="en-US">
                <a:solidFill>
                  <a:srgbClr val="0070C0"/>
                </a:solidFill>
                <a:latin typeface="HGP創英角ｺﾞｼｯｸUB" panose="020B0900000000000000" pitchFamily="50" charset="-128"/>
                <a:ea typeface="HGP創英角ｺﾞｼｯｸUB" panose="020B0900000000000000" pitchFamily="50" charset="-128"/>
              </a:rPr>
              <a:t>～</a:t>
            </a:r>
            <a:r>
              <a:rPr lang="en-US" altLang="ja-JP">
                <a:solidFill>
                  <a:srgbClr val="0070C0"/>
                </a:solidFill>
                <a:latin typeface="HGP創英角ｺﾞｼｯｸUB" panose="020B0900000000000000" pitchFamily="50" charset="-128"/>
                <a:ea typeface="HGP創英角ｺﾞｼｯｸUB" panose="020B0900000000000000" pitchFamily="50" charset="-128"/>
              </a:rPr>
              <a:t>N2</a:t>
            </a:r>
            <a:r>
              <a:rPr lang="ja-JP" altLang="en-US">
                <a:solidFill>
                  <a:srgbClr val="0070C0"/>
                </a:solidFill>
                <a:latin typeface="HGP創英角ｺﾞｼｯｸUB" panose="020B0900000000000000" pitchFamily="50" charset="-128"/>
                <a:ea typeface="HGP創英角ｺﾞｼｯｸUB" panose="020B0900000000000000" pitchFamily="50" charset="-128"/>
              </a:rPr>
              <a:t>レベル</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での出国を目指します。</a:t>
            </a:r>
            <a:endParaRPr lang="en-US" altLang="ja-JP" sz="1800">
              <a:solidFill>
                <a:prstClr val="black"/>
              </a:solidFill>
              <a:latin typeface="HGP創英角ｺﾞｼｯｸUB" panose="020B0900000000000000" pitchFamily="50" charset="-128"/>
              <a:ea typeface="HGP創英角ｺﾞｼｯｸUB" panose="020B0900000000000000" pitchFamily="50" charset="-128"/>
            </a:endParaRPr>
          </a:p>
          <a:p>
            <a:pPr marL="273050" indent="0">
              <a:lnSpc>
                <a:spcPct val="130000"/>
              </a:lnSpc>
              <a:spcBef>
                <a:spcPts val="0"/>
              </a:spcBef>
              <a:spcAft>
                <a:spcPts val="1200"/>
              </a:spcAft>
              <a:buNone/>
              <a:tabLst>
                <a:tab pos="1974850" algn="l"/>
              </a:tabLst>
              <a:defRPr/>
            </a:pPr>
            <a:r>
              <a:rPr lang="ja-JP" altLang="en-US" sz="1800">
                <a:solidFill>
                  <a:prstClr val="black"/>
                </a:solidFill>
                <a:latin typeface="HGP創英角ｺﾞｼｯｸUB" panose="020B0900000000000000" pitchFamily="50" charset="-128"/>
                <a:ea typeface="HGP創英角ｺﾞｼｯｸUB" panose="020B0900000000000000" pitchFamily="50" charset="-128"/>
              </a:rPr>
              <a:t>　　　　在留資格：</a:t>
            </a:r>
            <a:r>
              <a:rPr lang="en-US" altLang="ja-JP" sz="1800">
                <a:solidFill>
                  <a:prstClr val="black"/>
                </a:solidFill>
                <a:latin typeface="HGP創英角ｺﾞｼｯｸUB" panose="020B0900000000000000" pitchFamily="50" charset="-128"/>
                <a:ea typeface="HGP創英角ｺﾞｼｯｸUB" panose="020B0900000000000000" pitchFamily="50" charset="-128"/>
              </a:rPr>
              <a:t>	</a:t>
            </a:r>
            <a:r>
              <a:rPr lang="ja-JP" altLang="en-US" sz="1800">
                <a:solidFill>
                  <a:prstClr val="black"/>
                </a:solidFill>
                <a:latin typeface="HGP創英角ｺﾞｼｯｸUB" panose="020B0900000000000000" pitchFamily="50" charset="-128"/>
                <a:ea typeface="HGP創英角ｺﾞｼｯｸUB" panose="020B0900000000000000" pitchFamily="50" charset="-128"/>
              </a:rPr>
              <a:t>技術・人文知識・国際業務</a:t>
            </a:r>
            <a:endParaRPr lang="en-US" altLang="ja-JP" sz="2000">
              <a:solidFill>
                <a:prstClr val="black"/>
              </a:solidFill>
              <a:latin typeface="HGP創英角ｺﾞｼｯｸUB" panose="020B0900000000000000" pitchFamily="50" charset="-128"/>
              <a:ea typeface="HGP創英角ｺﾞｼｯｸUB" panose="020B0900000000000000" pitchFamily="50" charset="-128"/>
            </a:endParaRPr>
          </a:p>
        </p:txBody>
      </p:sp>
      <p:pic>
        <p:nvPicPr>
          <p:cNvPr id="7" name="図 6" descr="ポーズをとる女性たち&#10;&#10;自動的に生成された説明">
            <a:extLst>
              <a:ext uri="{FF2B5EF4-FFF2-40B4-BE49-F238E27FC236}">
                <a16:creationId xmlns:a16="http://schemas.microsoft.com/office/drawing/2014/main" id="{53498C73-D561-12FD-C142-B342A4C917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0641" y="1900924"/>
            <a:ext cx="2319573" cy="1546382"/>
          </a:xfrm>
          <a:prstGeom prst="rect">
            <a:avLst/>
          </a:prstGeom>
          <a:effectLst>
            <a:outerShdw blurRad="50800" dist="38100" dir="2700000" algn="tl" rotWithShape="0">
              <a:prstClr val="black">
                <a:alpha val="40000"/>
              </a:prstClr>
            </a:outerShdw>
          </a:effectLst>
        </p:spPr>
      </p:pic>
      <p:pic>
        <p:nvPicPr>
          <p:cNvPr id="9" name="図 8" descr="アイコン&#10;&#10;中程度の精度で自動的に生成された説明">
            <a:extLst>
              <a:ext uri="{FF2B5EF4-FFF2-40B4-BE49-F238E27FC236}">
                <a16:creationId xmlns:a16="http://schemas.microsoft.com/office/drawing/2014/main" id="{E8EAFFEE-680B-1835-999C-2A5A0B45CC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13" name="タイトル 1">
            <a:extLst>
              <a:ext uri="{FF2B5EF4-FFF2-40B4-BE49-F238E27FC236}">
                <a16:creationId xmlns:a16="http://schemas.microsoft.com/office/drawing/2014/main" id="{6DE168EE-C2C9-F763-B4C4-3698ABA620B5}"/>
              </a:ext>
            </a:extLst>
          </p:cNvPr>
          <p:cNvSpPr txBox="1">
            <a:spLocks/>
          </p:cNvSpPr>
          <p:nvPr/>
        </p:nvSpPr>
        <p:spPr>
          <a:xfrm>
            <a:off x="2538919" y="326831"/>
            <a:ext cx="9688785" cy="6252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400" b="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cs typeface="+mj-cs"/>
              </a:rPr>
              <a:t>ベトナム理系大卒人材</a:t>
            </a:r>
            <a:r>
              <a:rPr kumimoji="1" lang="ja-JP" altLang="en-US" sz="16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の</a:t>
            </a:r>
            <a:r>
              <a:rPr kumimoji="1" lang="ja-JP" altLang="en-US" sz="20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募集・選考・育成</a:t>
            </a:r>
            <a:r>
              <a:rPr kumimoji="1" lang="ja-JP" altLang="en-US" sz="14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 </a:t>
            </a:r>
            <a:r>
              <a:rPr kumimoji="1" lang="ja-JP" altLang="en-US" sz="16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と </a:t>
            </a:r>
            <a:r>
              <a:rPr kumimoji="1" lang="ja-JP" altLang="en-US" sz="20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送出し</a:t>
            </a:r>
            <a:endParaRPr kumimoji="1" lang="ja-JP" altLang="en-US" sz="2800" b="0"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endParaRPr>
          </a:p>
        </p:txBody>
      </p:sp>
      <p:pic>
        <p:nvPicPr>
          <p:cNvPr id="6" name="図 5" descr="QR コード&#10;&#10;自動的に生成された説明">
            <a:extLst>
              <a:ext uri="{FF2B5EF4-FFF2-40B4-BE49-F238E27FC236}">
                <a16:creationId xmlns:a16="http://schemas.microsoft.com/office/drawing/2014/main" id="{80CD036C-E4CD-391A-0DE4-6E2DF916E4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44425" y="5069299"/>
            <a:ext cx="1157434" cy="1157434"/>
          </a:xfrm>
          <a:prstGeom prst="rect">
            <a:avLst/>
          </a:prstGeom>
        </p:spPr>
      </p:pic>
      <p:sp>
        <p:nvSpPr>
          <p:cNvPr id="11" name="テキスト ボックス 10">
            <a:extLst>
              <a:ext uri="{FF2B5EF4-FFF2-40B4-BE49-F238E27FC236}">
                <a16:creationId xmlns:a16="http://schemas.microsoft.com/office/drawing/2014/main" id="{711B5E47-D0F9-862D-3574-16117F356CEB}"/>
              </a:ext>
            </a:extLst>
          </p:cNvPr>
          <p:cNvSpPr txBox="1"/>
          <p:nvPr/>
        </p:nvSpPr>
        <p:spPr>
          <a:xfrm>
            <a:off x="6526198" y="6205711"/>
            <a:ext cx="2793889"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F0F0F"/>
                </a:solidFill>
                <a:effectLst/>
                <a:uLnTx/>
                <a:uFillTx/>
                <a:latin typeface="Roboto" panose="02000000000000000000" pitchFamily="2" charset="0"/>
                <a:ea typeface="游ゴシック" panose="020B0400000000000000" pitchFamily="34" charset="-128"/>
                <a:cs typeface="+mn-cs"/>
              </a:rPr>
              <a:t>エスハイ</a:t>
            </a:r>
            <a:r>
              <a:rPr kumimoji="1" lang="en-US" altLang="ja-JP" sz="1200" b="1" i="0" u="none" strike="noStrike" kern="1200" cap="none" spc="0" normalizeH="0" baseline="0" noProof="0" err="1">
                <a:ln>
                  <a:noFill/>
                </a:ln>
                <a:solidFill>
                  <a:srgbClr val="0F0F0F"/>
                </a:solidFill>
                <a:effectLst/>
                <a:uLnTx/>
                <a:uFillTx/>
                <a:latin typeface="Roboto" panose="02000000000000000000" pitchFamily="2" charset="0"/>
                <a:ea typeface="游ゴシック" panose="020B0400000000000000" pitchFamily="34" charset="-128"/>
                <a:cs typeface="+mn-cs"/>
              </a:rPr>
              <a:t>Youtube</a:t>
            </a:r>
            <a:r>
              <a:rPr kumimoji="1" lang="ja-JP" altLang="en-US" sz="1200" b="1" i="0" u="none" strike="noStrike" kern="1200" cap="none" spc="0" normalizeH="0" baseline="0" noProof="0">
                <a:ln>
                  <a:noFill/>
                </a:ln>
                <a:solidFill>
                  <a:srgbClr val="0F0F0F"/>
                </a:solidFill>
                <a:effectLst/>
                <a:uLnTx/>
                <a:uFillTx/>
                <a:latin typeface="Roboto" panose="02000000000000000000" pitchFamily="2" charset="0"/>
                <a:ea typeface="游ゴシック" panose="020B0400000000000000" pitchFamily="34" charset="-128"/>
                <a:cs typeface="+mn-cs"/>
              </a:rPr>
              <a:t>チャンネル</a:t>
            </a:r>
            <a:endParaRPr kumimoji="1" lang="en-US" altLang="ja-JP" sz="1200" b="1" i="0" u="none" strike="noStrike" kern="1200" cap="none" spc="0" normalizeH="0" baseline="0" noProof="0">
              <a:ln>
                <a:noFill/>
              </a:ln>
              <a:solidFill>
                <a:srgbClr val="0F0F0F"/>
              </a:solidFill>
              <a:effectLst/>
              <a:uLnTx/>
              <a:uFillTx/>
              <a:latin typeface="Roboto" panose="02000000000000000000" pitchFamily="2" charset="0"/>
              <a:ea typeface="游ゴシック" panose="020B0400000000000000" pitchFamily="34"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F0F0F"/>
                </a:solidFill>
                <a:effectLst/>
                <a:uLnTx/>
                <a:uFillTx/>
                <a:latin typeface="Roboto" panose="02000000000000000000" pitchFamily="2" charset="0"/>
                <a:ea typeface="游ゴシック" panose="020B0400000000000000" pitchFamily="34" charset="-128"/>
                <a:cs typeface="+mn-cs"/>
              </a:rPr>
              <a:t>エンジニア・実習生・留学生活動事例</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pic>
        <p:nvPicPr>
          <p:cNvPr id="15" name="図 14" descr="黒い背景に白い文字がある&#10;&#10;低い精度で自動的に生成された説明">
            <a:extLst>
              <a:ext uri="{FF2B5EF4-FFF2-40B4-BE49-F238E27FC236}">
                <a16:creationId xmlns:a16="http://schemas.microsoft.com/office/drawing/2014/main" id="{766FE156-A947-E280-FF94-B59C3B299564}"/>
              </a:ext>
            </a:extLst>
          </p:cNvPr>
          <p:cNvPicPr>
            <a:picLocks noChangeAspect="1"/>
          </p:cNvPicPr>
          <p:nvPr/>
        </p:nvPicPr>
        <p:blipFill>
          <a:blip r:embed="rId6" cstate="screen">
            <a:extLst>
              <a:ext uri="{28A0092B-C50C-407E-A947-70E740481C1C}">
                <a14:useLocalDpi xmlns:a14="http://schemas.microsoft.com/office/drawing/2010/main"/>
              </a:ext>
              <a:ext uri="{837473B0-CC2E-450A-ABE3-18F120FF3D39}">
                <a1611:picAttrSrcUrl xmlns:a1611="http://schemas.microsoft.com/office/drawing/2016/11/main" r:id="rId7"/>
              </a:ext>
            </a:extLst>
          </a:blip>
          <a:stretch>
            <a:fillRect/>
          </a:stretch>
        </p:blipFill>
        <p:spPr>
          <a:xfrm>
            <a:off x="7456651" y="4825688"/>
            <a:ext cx="922031" cy="204691"/>
          </a:xfrm>
          <a:prstGeom prst="rect">
            <a:avLst/>
          </a:prstGeom>
        </p:spPr>
      </p:pic>
      <p:sp>
        <p:nvSpPr>
          <p:cNvPr id="3" name="スライド番号プレースホルダー 1">
            <a:extLst>
              <a:ext uri="{FF2B5EF4-FFF2-40B4-BE49-F238E27FC236}">
                <a16:creationId xmlns:a16="http://schemas.microsoft.com/office/drawing/2014/main" id="{88ED72DF-853F-CD74-F508-15694651BD98}"/>
              </a:ext>
            </a:extLst>
          </p:cNvPr>
          <p:cNvSpPr>
            <a:spLocks noGrp="1"/>
          </p:cNvSpPr>
          <p:nvPr>
            <p:ph type="sldNum" sz="quarter" idx="12"/>
          </p:nvPr>
        </p:nvSpPr>
        <p:spPr>
          <a:xfrm>
            <a:off x="222115" y="6089572"/>
            <a:ext cx="616085" cy="63190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4" name="図 3" descr="コンピュータ, 少年, 男, ノートパソコン が含まれている画像&#10;&#10;AI によって生成されたコンテンツは間違っている可能性があります。">
            <a:extLst>
              <a:ext uri="{FF2B5EF4-FFF2-40B4-BE49-F238E27FC236}">
                <a16:creationId xmlns:a16="http://schemas.microsoft.com/office/drawing/2014/main" id="{F9DAF2C6-EBBA-C2D4-591E-E0F6D4979A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8345" y="3682676"/>
            <a:ext cx="2341869" cy="1561246"/>
          </a:xfrm>
          <a:prstGeom prst="rect">
            <a:avLst/>
          </a:prstGeom>
        </p:spPr>
      </p:pic>
    </p:spTree>
    <p:extLst>
      <p:ext uri="{BB962C8B-B14F-4D97-AF65-F5344CB8AC3E}">
        <p14:creationId xmlns:p14="http://schemas.microsoft.com/office/powerpoint/2010/main" val="3485674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部屋の中でコンピューターを使っている男性たち&#10;&#10;AI によって生成されたコンテンツは間違っている可能性があります。">
            <a:extLst>
              <a:ext uri="{FF2B5EF4-FFF2-40B4-BE49-F238E27FC236}">
                <a16:creationId xmlns:a16="http://schemas.microsoft.com/office/drawing/2014/main" id="{900974D9-9C9B-2BF1-306C-FCF505747640}"/>
              </a:ext>
            </a:extLst>
          </p:cNvPr>
          <p:cNvPicPr>
            <a:picLocks noChangeAspect="1"/>
          </p:cNvPicPr>
          <p:nvPr/>
        </p:nvPicPr>
        <p:blipFill>
          <a:blip r:embed="rId2">
            <a:extLst>
              <a:ext uri="{28A0092B-C50C-407E-A947-70E740481C1C}">
                <a14:useLocalDpi xmlns:a14="http://schemas.microsoft.com/office/drawing/2010/main" val="0"/>
              </a:ext>
            </a:extLst>
          </a:blip>
          <a:srcRect l="7704" t="18242" b="9139"/>
          <a:stretch/>
        </p:blipFill>
        <p:spPr>
          <a:xfrm flipH="1">
            <a:off x="9606444" y="3976209"/>
            <a:ext cx="2301874" cy="1380795"/>
          </a:xfrm>
          <a:prstGeom prst="rect">
            <a:avLst/>
          </a:prstGeom>
        </p:spPr>
      </p:pic>
      <p:sp>
        <p:nvSpPr>
          <p:cNvPr id="2" name="タイトル 1">
            <a:extLst>
              <a:ext uri="{FF2B5EF4-FFF2-40B4-BE49-F238E27FC236}">
                <a16:creationId xmlns:a16="http://schemas.microsoft.com/office/drawing/2014/main" id="{ECAFE723-AA58-062A-BADC-5B4AE46E4F1B}"/>
              </a:ext>
            </a:extLst>
          </p:cNvPr>
          <p:cNvSpPr>
            <a:spLocks noGrp="1"/>
          </p:cNvSpPr>
          <p:nvPr>
            <p:ph type="title"/>
          </p:nvPr>
        </p:nvSpPr>
        <p:spPr>
          <a:xfrm>
            <a:off x="2538919" y="326831"/>
            <a:ext cx="9688785" cy="625206"/>
          </a:xfrm>
        </p:spPr>
        <p:txBody>
          <a:bodyPr anchor="t">
            <a:normAutofit/>
          </a:bodyPr>
          <a:lstStyle/>
          <a:p>
            <a:r>
              <a:rPr kumimoji="1" lang="ja-JP" altLang="en-US" sz="2400" b="0" i="0" u="none" strike="noStrike" kern="1200" cap="none" spc="0" normalizeH="0" baseline="0" noProof="0">
                <a:ln>
                  <a:noFill/>
                </a:ln>
                <a:solidFill>
                  <a:srgbClr val="0070C0"/>
                </a:solidFill>
                <a:uLnTx/>
                <a:uFillTx/>
                <a:latin typeface="HGP創英角ｺﾞｼｯｸUB" panose="020B0900000000000000" pitchFamily="50" charset="-128"/>
                <a:ea typeface="HGP創英角ｺﾞｼｯｸUB" panose="020B0900000000000000" pitchFamily="50" charset="-128"/>
              </a:rPr>
              <a:t>ベトナム理系大卒人材</a:t>
            </a:r>
            <a:r>
              <a:rPr kumimoji="1" lang="ja-JP" altLang="en-US" sz="1600" b="0" i="0" u="none" strike="noStrike" kern="1200" cap="none" spc="0" normalizeH="0" baseline="0" noProof="0">
                <a:ln>
                  <a:noFill/>
                </a:ln>
                <a:solidFill>
                  <a:prstClr val="black">
                    <a:lumMod val="75000"/>
                    <a:lumOff val="25000"/>
                  </a:prstClr>
                </a:solidFill>
                <a:uLnTx/>
                <a:uFillTx/>
                <a:latin typeface="HGP創英角ｺﾞｼｯｸUB" panose="020B0900000000000000" pitchFamily="50" charset="-128"/>
                <a:ea typeface="HGP創英角ｺﾞｼｯｸUB" panose="020B0900000000000000" pitchFamily="50" charset="-128"/>
              </a:rPr>
              <a:t>の</a:t>
            </a:r>
            <a:r>
              <a:rPr kumimoji="1" lang="ja-JP" altLang="en-US" sz="2000" b="0" i="0" u="none" strike="noStrike" kern="1200" cap="none" spc="0" normalizeH="0" baseline="0" noProof="0">
                <a:ln>
                  <a:noFill/>
                </a:ln>
                <a:solidFill>
                  <a:prstClr val="black">
                    <a:lumMod val="75000"/>
                    <a:lumOff val="25000"/>
                  </a:prstClr>
                </a:solidFill>
                <a:uLnTx/>
                <a:uFillTx/>
                <a:latin typeface="HGP創英角ｺﾞｼｯｸUB" panose="020B0900000000000000" pitchFamily="50" charset="-128"/>
                <a:ea typeface="HGP創英角ｺﾞｼｯｸUB" panose="020B0900000000000000" pitchFamily="50" charset="-128"/>
              </a:rPr>
              <a:t>募集・選考・育成</a:t>
            </a:r>
            <a:r>
              <a:rPr kumimoji="1" lang="ja-JP" altLang="en-US" sz="1400" b="0" i="0" u="none" strike="noStrike" kern="1200" cap="none" spc="0" normalizeH="0" baseline="0" noProof="0">
                <a:ln>
                  <a:noFill/>
                </a:ln>
                <a:solidFill>
                  <a:prstClr val="black">
                    <a:lumMod val="75000"/>
                    <a:lumOff val="25000"/>
                  </a:prstClr>
                </a:solidFill>
                <a:uLnTx/>
                <a:uFillTx/>
                <a:latin typeface="HGP創英角ｺﾞｼｯｸUB" panose="020B0900000000000000" pitchFamily="50" charset="-128"/>
                <a:ea typeface="HGP創英角ｺﾞｼｯｸUB" panose="020B0900000000000000" pitchFamily="50" charset="-128"/>
              </a:rPr>
              <a:t> </a:t>
            </a:r>
            <a:r>
              <a:rPr kumimoji="1" lang="ja-JP" altLang="en-US" sz="1600" b="0" i="0" u="none" strike="noStrike" kern="1200" cap="none" spc="0" normalizeH="0" baseline="0" noProof="0">
                <a:ln>
                  <a:noFill/>
                </a:ln>
                <a:solidFill>
                  <a:prstClr val="black">
                    <a:lumMod val="75000"/>
                    <a:lumOff val="25000"/>
                  </a:prstClr>
                </a:solidFill>
                <a:uLnTx/>
                <a:uFillTx/>
                <a:latin typeface="HGP創英角ｺﾞｼｯｸUB" panose="020B0900000000000000" pitchFamily="50" charset="-128"/>
                <a:ea typeface="HGP創英角ｺﾞｼｯｸUB" panose="020B0900000000000000" pitchFamily="50" charset="-128"/>
              </a:rPr>
              <a:t>と </a:t>
            </a:r>
            <a:r>
              <a:rPr kumimoji="1" lang="ja-JP" altLang="en-US" sz="2000" b="0" i="0" u="none" strike="noStrike" kern="1200" cap="none" spc="0" normalizeH="0" baseline="0" noProof="0">
                <a:ln>
                  <a:noFill/>
                </a:ln>
                <a:solidFill>
                  <a:prstClr val="black">
                    <a:lumMod val="75000"/>
                    <a:lumOff val="25000"/>
                  </a:prstClr>
                </a:solidFill>
                <a:uLnTx/>
                <a:uFillTx/>
                <a:latin typeface="HGP創英角ｺﾞｼｯｸUB" panose="020B0900000000000000" pitchFamily="50" charset="-128"/>
                <a:ea typeface="HGP創英角ｺﾞｼｯｸUB" panose="020B0900000000000000" pitchFamily="50" charset="-128"/>
              </a:rPr>
              <a:t>送出し</a:t>
            </a:r>
            <a:endParaRPr kumimoji="1" lang="ja-JP" altLang="en-US" sz="2800" b="0"/>
          </a:p>
        </p:txBody>
      </p:sp>
      <p:pic>
        <p:nvPicPr>
          <p:cNvPr id="4" name="図 3" descr="アイコン&#10;&#10;中程度の精度で自動的に生成された説明">
            <a:extLst>
              <a:ext uri="{FF2B5EF4-FFF2-40B4-BE49-F238E27FC236}">
                <a16:creationId xmlns:a16="http://schemas.microsoft.com/office/drawing/2014/main" id="{47734589-E168-D681-20E0-599384EAD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21" name="角丸四角形 23">
            <a:extLst>
              <a:ext uri="{FF2B5EF4-FFF2-40B4-BE49-F238E27FC236}">
                <a16:creationId xmlns:a16="http://schemas.microsoft.com/office/drawing/2014/main" id="{83F0BE57-5D0E-69ED-3D02-533AABE1B09B}"/>
              </a:ext>
            </a:extLst>
          </p:cNvPr>
          <p:cNvSpPr/>
          <p:nvPr/>
        </p:nvSpPr>
        <p:spPr>
          <a:xfrm>
            <a:off x="623165" y="1595527"/>
            <a:ext cx="8811779" cy="5019281"/>
          </a:xfrm>
          <a:prstGeom prst="roundRect">
            <a:avLst>
              <a:gd name="adj" fmla="val 5865"/>
            </a:avLst>
          </a:prstGeom>
          <a:ln>
            <a:solidFill>
              <a:srgbClr val="0070C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a:ln>
                <a:noFill/>
              </a:ln>
              <a:solidFill>
                <a:prstClr val="black"/>
              </a:solidFill>
              <a:effectLst/>
              <a:uLnTx/>
              <a:uFillTx/>
              <a:latin typeface="HGP創英角ｺﾞｼｯｸUB" pitchFamily="50" charset="-128"/>
              <a:ea typeface="HGP創英角ｺﾞｼｯｸUB"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400" b="0" i="0" u="none" strike="noStrike" kern="1200" cap="none" spc="0" normalizeH="0" baseline="0" noProof="0">
              <a:ln>
                <a:noFill/>
              </a:ln>
              <a:solidFill>
                <a:prstClr val="black"/>
              </a:solidFill>
              <a:effectLst/>
              <a:uLnTx/>
              <a:uFillTx/>
              <a:latin typeface="HGP創英角ｺﾞｼｯｸUB" pitchFamily="50" charset="-128"/>
              <a:ea typeface="HGP創英角ｺﾞｼｯｸUB" pitchFamily="50" charset="-128"/>
              <a:cs typeface="+mn-cs"/>
            </a:endParaRPr>
          </a:p>
        </p:txBody>
      </p:sp>
      <p:sp>
        <p:nvSpPr>
          <p:cNvPr id="22" name="コンテンツ プレースホルダー 1">
            <a:extLst>
              <a:ext uri="{FF2B5EF4-FFF2-40B4-BE49-F238E27FC236}">
                <a16:creationId xmlns:a16="http://schemas.microsoft.com/office/drawing/2014/main" id="{2C7DA724-2437-E8CE-3F51-C54A1581CF30}"/>
              </a:ext>
            </a:extLst>
          </p:cNvPr>
          <p:cNvSpPr>
            <a:spLocks noGrp="1"/>
          </p:cNvSpPr>
          <p:nvPr>
            <p:ph idx="1"/>
          </p:nvPr>
        </p:nvSpPr>
        <p:spPr>
          <a:xfrm>
            <a:off x="900853" y="1687998"/>
            <a:ext cx="8507289" cy="4453227"/>
          </a:xfrm>
        </p:spPr>
        <p:txBody>
          <a:bodyPr/>
          <a:lstStyle/>
          <a:p>
            <a:pPr marL="0" indent="0">
              <a:spcBef>
                <a:spcPts val="0"/>
              </a:spcBef>
              <a:spcAft>
                <a:spcPts val="1200"/>
              </a:spcAft>
              <a:buNone/>
            </a:pPr>
            <a:r>
              <a:rPr lang="ja-JP" altLang="en-US" sz="1800">
                <a:latin typeface="HGS創英角ｺﾞｼｯｸUB" pitchFamily="50" charset="-128"/>
                <a:ea typeface="HGS創英角ｺﾞｼｯｸUB" pitchFamily="50" charset="-128"/>
              </a:rPr>
              <a:t>ＫＡＩＺＥＮ吉田スクールの技術者育成コース（ＫＳクラス）は、</a:t>
            </a:r>
            <a:br>
              <a:rPr lang="en-US" altLang="ja-JP" sz="2000">
                <a:latin typeface="HGS創英角ｺﾞｼｯｸUB" pitchFamily="50" charset="-128"/>
                <a:ea typeface="HGS創英角ｺﾞｼｯｸUB" pitchFamily="50" charset="-128"/>
              </a:rPr>
            </a:br>
            <a:r>
              <a:rPr lang="ja-JP" altLang="en-US" sz="2000" u="sng">
                <a:latin typeface="HGS創英角ｺﾞｼｯｸUB" pitchFamily="50" charset="-128"/>
                <a:ea typeface="HGS創英角ｺﾞｼｯｸUB" pitchFamily="50" charset="-128"/>
              </a:rPr>
              <a:t>毎月末新規クラスを開講</a:t>
            </a:r>
            <a:r>
              <a:rPr lang="ja-JP" altLang="en-US" sz="1800">
                <a:latin typeface="HGS創英角ｺﾞｼｯｸUB" pitchFamily="50" charset="-128"/>
                <a:ea typeface="HGS創英角ｺﾞｼｯｸUB" pitchFamily="50" charset="-128"/>
              </a:rPr>
              <a:t>します。</a:t>
            </a:r>
            <a:endParaRPr lang="en-US" altLang="ja-JP" sz="2000">
              <a:latin typeface="HGS創英角ｺﾞｼｯｸUB" pitchFamily="50" charset="-128"/>
              <a:ea typeface="HGS創英角ｺﾞｼｯｸUB" pitchFamily="50" charset="-128"/>
            </a:endParaRPr>
          </a:p>
          <a:p>
            <a:pPr marL="0" indent="0">
              <a:spcBef>
                <a:spcPts val="0"/>
              </a:spcBef>
              <a:spcAft>
                <a:spcPts val="1200"/>
              </a:spcAft>
              <a:buNone/>
            </a:pPr>
            <a:r>
              <a:rPr kumimoji="1" lang="ja-JP" altLang="en-US"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フルタイムコース（</a:t>
            </a:r>
            <a:r>
              <a:rPr kumimoji="1" lang="en-US" altLang="ja-JP"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8:00</a:t>
            </a:r>
            <a:r>
              <a:rPr kumimoji="1" lang="ja-JP" altLang="en-US"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a:t>
            </a:r>
            <a:r>
              <a:rPr kumimoji="1" lang="en-US" altLang="ja-JP"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17:00</a:t>
            </a:r>
            <a:r>
              <a:rPr kumimoji="1" lang="ja-JP" altLang="en-US"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a:t>
            </a:r>
            <a:r>
              <a:rPr kumimoji="1" lang="en-US" altLang="ja-JP"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 </a:t>
            </a:r>
            <a:r>
              <a:rPr kumimoji="1" lang="ja-JP" altLang="en-US"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の</a:t>
            </a:r>
            <a:r>
              <a:rPr kumimoji="1" lang="en-US" altLang="ja-JP"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1</a:t>
            </a:r>
            <a:r>
              <a:rPr kumimoji="1" lang="ja-JP" altLang="en-US" sz="200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rPr>
              <a:t>年カリキュラム</a:t>
            </a:r>
            <a:r>
              <a:rPr kumimoji="1" lang="ja-JP" altLang="en-US" sz="180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rPr>
              <a:t>で集中学習します。</a:t>
            </a:r>
            <a:endParaRPr lang="en-US" altLang="ja-JP" sz="1800">
              <a:latin typeface="HGS創英角ｺﾞｼｯｸUB" pitchFamily="50" charset="-128"/>
              <a:ea typeface="HGS創英角ｺﾞｼｯｸUB" pitchFamily="50" charset="-128"/>
            </a:endParaRPr>
          </a:p>
          <a:p>
            <a:pPr marL="0" indent="0">
              <a:spcBef>
                <a:spcPts val="0"/>
              </a:spcBef>
              <a:spcAft>
                <a:spcPts val="1200"/>
              </a:spcAft>
              <a:buNone/>
            </a:pPr>
            <a:r>
              <a:rPr kumimoji="1" lang="ja-JP" altLang="en-US" sz="1800">
                <a:latin typeface="HGS創英角ｺﾞｼｯｸUB" pitchFamily="50" charset="-128"/>
                <a:ea typeface="HGS創英角ｺﾞｼｯｸUB" pitchFamily="50" charset="-128"/>
              </a:rPr>
              <a:t>入学から</a:t>
            </a:r>
            <a:r>
              <a:rPr kumimoji="1" lang="ja-JP" altLang="en-US" sz="2000">
                <a:solidFill>
                  <a:schemeClr val="accent2"/>
                </a:solidFill>
                <a:latin typeface="HGS創英角ｺﾞｼｯｸUB" pitchFamily="50" charset="-128"/>
                <a:ea typeface="HGS創英角ｺﾞｼｯｸUB" pitchFamily="50" charset="-128"/>
              </a:rPr>
              <a:t>４か月間は「初級集中学習期間」</a:t>
            </a:r>
            <a:r>
              <a:rPr kumimoji="1" lang="ja-JP" altLang="en-US" sz="1800">
                <a:latin typeface="HGS創英角ｺﾞｼｯｸUB" pitchFamily="50" charset="-128"/>
                <a:ea typeface="HGS創英角ｺﾞｼｯｸUB" pitchFamily="50" charset="-128"/>
              </a:rPr>
              <a:t>、</a:t>
            </a:r>
            <a:r>
              <a:rPr kumimoji="1" lang="en-US" altLang="ja-JP" sz="1800">
                <a:latin typeface="HGS創英角ｺﾞｼｯｸUB" pitchFamily="50" charset="-128"/>
                <a:ea typeface="HGS創英角ｺﾞｼｯｸUB" pitchFamily="50" charset="-128"/>
              </a:rPr>
              <a:t>3</a:t>
            </a:r>
            <a:r>
              <a:rPr kumimoji="1" lang="ja-JP" altLang="en-US" sz="1800">
                <a:latin typeface="HGS創英角ｺﾞｼｯｸUB" pitchFamily="50" charset="-128"/>
                <a:ea typeface="HGS創英角ｺﾞｼｯｸUB" pitchFamily="50" charset="-128"/>
              </a:rPr>
              <a:t>か月目から会社説明会や面接会にも参加できますが、</a:t>
            </a:r>
            <a:r>
              <a:rPr kumimoji="1" lang="ja-JP" altLang="en-US" sz="1800" u="sng">
                <a:latin typeface="HGS創英角ｺﾞｼｯｸUB" pitchFamily="50" charset="-128"/>
                <a:ea typeface="HGS創英角ｺﾞｼｯｸUB" pitchFamily="50" charset="-128"/>
              </a:rPr>
              <a:t>まだ内定は得られません（「内々定」のみ）。</a:t>
            </a:r>
            <a:endParaRPr kumimoji="1" lang="en-US" altLang="ja-JP" sz="1800" u="sng">
              <a:latin typeface="HGS創英角ｺﾞｼｯｸUB" pitchFamily="50" charset="-128"/>
              <a:ea typeface="HGS創英角ｺﾞｼｯｸUB" pitchFamily="50" charset="-128"/>
            </a:endParaRPr>
          </a:p>
          <a:p>
            <a:pPr marL="0" indent="0">
              <a:spcBef>
                <a:spcPts val="0"/>
              </a:spcBef>
              <a:spcAft>
                <a:spcPts val="1200"/>
              </a:spcAft>
              <a:buNone/>
            </a:pPr>
            <a:r>
              <a:rPr kumimoji="1" lang="ja-JP" altLang="en-US" sz="2000" u="sng">
                <a:latin typeface="HGS創英角ｺﾞｼｯｸUB" pitchFamily="50" charset="-128"/>
                <a:ea typeface="HGS創英角ｺﾞｼｯｸUB" pitchFamily="50" charset="-128"/>
              </a:rPr>
              <a:t>４～５か月学び</a:t>
            </a:r>
            <a:r>
              <a:rPr kumimoji="1" lang="en-US" altLang="ja-JP" sz="2000" u="sng">
                <a:latin typeface="HGS創英角ｺﾞｼｯｸUB" pitchFamily="50" charset="-128"/>
                <a:ea typeface="HGS創英角ｺﾞｼｯｸUB" pitchFamily="50" charset="-128"/>
              </a:rPr>
              <a:t>N4</a:t>
            </a:r>
            <a:r>
              <a:rPr kumimoji="1" lang="ja-JP" altLang="en-US" sz="2000" u="sng">
                <a:latin typeface="HGS創英角ｺﾞｼｯｸUB" pitchFamily="50" charset="-128"/>
                <a:ea typeface="HGS創英角ｺﾞｼｯｸUB" pitchFamily="50" charset="-128"/>
              </a:rPr>
              <a:t>レベルの学生のみが最終選考の上内定</a:t>
            </a:r>
            <a:r>
              <a:rPr kumimoji="1" lang="ja-JP" altLang="en-US" sz="2000">
                <a:latin typeface="HGS創英角ｺﾞｼｯｸUB" pitchFamily="50" charset="-128"/>
                <a:ea typeface="HGS創英角ｺﾞｼｯｸUB" pitchFamily="50" charset="-128"/>
              </a:rPr>
              <a:t>を得られます。</a:t>
            </a:r>
            <a:endParaRPr kumimoji="1" lang="ja-JP" altLang="en-US"/>
          </a:p>
        </p:txBody>
      </p:sp>
      <p:sp>
        <p:nvSpPr>
          <p:cNvPr id="23" name="右矢印 5">
            <a:extLst>
              <a:ext uri="{FF2B5EF4-FFF2-40B4-BE49-F238E27FC236}">
                <a16:creationId xmlns:a16="http://schemas.microsoft.com/office/drawing/2014/main" id="{E89C4476-3F52-7593-3B15-4C0E293F2748}"/>
              </a:ext>
            </a:extLst>
          </p:cNvPr>
          <p:cNvSpPr/>
          <p:nvPr/>
        </p:nvSpPr>
        <p:spPr>
          <a:xfrm>
            <a:off x="3927984" y="4206279"/>
            <a:ext cx="4674669" cy="1778406"/>
          </a:xfrm>
          <a:prstGeom prst="rightArrow">
            <a:avLst>
              <a:gd name="adj1" fmla="val 75350"/>
              <a:gd name="adj2" fmla="val 50000"/>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rPr>
              <a:t>中級学習期間</a:t>
            </a: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8</a:t>
            </a: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か月、</a:t>
            </a:r>
            <a:r>
              <a:rPr kumimoji="1" lang="en-US" altLang="ja-JP"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N3</a:t>
            </a: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2</a:t>
            </a: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レベルまで育成）</a:t>
            </a:r>
            <a:endParaRPr kumimoji="1" lang="ja-JP" altLang="en-US" sz="18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24" name="正方形/長方形 23">
            <a:extLst>
              <a:ext uri="{FF2B5EF4-FFF2-40B4-BE49-F238E27FC236}">
                <a16:creationId xmlns:a16="http://schemas.microsoft.com/office/drawing/2014/main" id="{572C812B-9339-7F78-978B-99204E2BEF7C}"/>
              </a:ext>
            </a:extLst>
          </p:cNvPr>
          <p:cNvSpPr/>
          <p:nvPr/>
        </p:nvSpPr>
        <p:spPr>
          <a:xfrm>
            <a:off x="1527644" y="4423060"/>
            <a:ext cx="2389475" cy="134484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rPr>
              <a:t>初級集中学習期間</a:t>
            </a:r>
            <a:endParaRPr kumimoji="1" lang="en-US" altLang="ja-JP" sz="1800" b="0" i="0" u="none" strike="noStrike" kern="1200" cap="none" spc="0" normalizeH="0" baseline="0" noProof="0">
              <a:ln>
                <a:noFill/>
              </a:ln>
              <a:solidFill>
                <a:prstClr val="black"/>
              </a:solidFill>
              <a:effectLst/>
              <a:uLnTx/>
              <a:uFillTx/>
              <a:latin typeface="HGP創英角ｺﾞｼｯｸUB" panose="020B0900000000000000" pitchFamily="50" charset="-128"/>
              <a:ea typeface="HGP創英角ｺﾞｼｯｸUB" panose="020B09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4</a:t>
            </a: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か月、～</a:t>
            </a:r>
            <a:r>
              <a:rPr kumimoji="1" lang="en-US" altLang="ja-JP"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N4</a:t>
            </a:r>
            <a:r>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レベル）</a:t>
            </a:r>
          </a:p>
        </p:txBody>
      </p:sp>
      <p:sp>
        <p:nvSpPr>
          <p:cNvPr id="25" name="角丸四角形 11">
            <a:extLst>
              <a:ext uri="{FF2B5EF4-FFF2-40B4-BE49-F238E27FC236}">
                <a16:creationId xmlns:a16="http://schemas.microsoft.com/office/drawing/2014/main" id="{5B0C0607-0ECB-2D24-6A7B-B10C749CD711}"/>
              </a:ext>
            </a:extLst>
          </p:cNvPr>
          <p:cNvSpPr/>
          <p:nvPr/>
        </p:nvSpPr>
        <p:spPr>
          <a:xfrm>
            <a:off x="784412" y="4760768"/>
            <a:ext cx="588871" cy="658749"/>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游ゴシック" panose="020F0502020204030204"/>
                <a:ea typeface="游ゴシック" panose="020B0400000000000000" pitchFamily="50" charset="-128"/>
                <a:cs typeface="+mn-cs"/>
              </a:rPr>
              <a:t>入学</a:t>
            </a:r>
          </a:p>
        </p:txBody>
      </p:sp>
      <p:sp>
        <p:nvSpPr>
          <p:cNvPr id="26" name="円/楕円 13">
            <a:extLst>
              <a:ext uri="{FF2B5EF4-FFF2-40B4-BE49-F238E27FC236}">
                <a16:creationId xmlns:a16="http://schemas.microsoft.com/office/drawing/2014/main" id="{E55E58CA-1467-41B7-E6E6-CE3AEDC8EDC4}"/>
              </a:ext>
            </a:extLst>
          </p:cNvPr>
          <p:cNvSpPr/>
          <p:nvPr/>
        </p:nvSpPr>
        <p:spPr>
          <a:xfrm>
            <a:off x="2659261" y="4164750"/>
            <a:ext cx="1084800" cy="334934"/>
          </a:xfrm>
          <a:prstGeom prst="ellipse">
            <a:avLst/>
          </a:prstGeom>
          <a:solidFill>
            <a:srgbClr val="FFFFCC"/>
          </a:solidFill>
          <a:ln w="9525">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游ゴシック" panose="020F0502020204030204"/>
                <a:ea typeface="游ゴシック" panose="020B0400000000000000" pitchFamily="50" charset="-128"/>
                <a:cs typeface="+mn-cs"/>
              </a:rPr>
              <a:t>会社説明会</a:t>
            </a:r>
          </a:p>
        </p:txBody>
      </p:sp>
      <p:sp>
        <p:nvSpPr>
          <p:cNvPr id="27" name="円/楕円 14">
            <a:extLst>
              <a:ext uri="{FF2B5EF4-FFF2-40B4-BE49-F238E27FC236}">
                <a16:creationId xmlns:a16="http://schemas.microsoft.com/office/drawing/2014/main" id="{039DFE8B-F69A-38EA-6A13-510EADA981D3}"/>
              </a:ext>
            </a:extLst>
          </p:cNvPr>
          <p:cNvSpPr/>
          <p:nvPr/>
        </p:nvSpPr>
        <p:spPr>
          <a:xfrm>
            <a:off x="3986654" y="4164750"/>
            <a:ext cx="946448" cy="334934"/>
          </a:xfrm>
          <a:prstGeom prst="ellipse">
            <a:avLst/>
          </a:prstGeom>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会社面接</a:t>
            </a:r>
          </a:p>
        </p:txBody>
      </p:sp>
      <p:sp>
        <p:nvSpPr>
          <p:cNvPr id="28" name="下矢印 15">
            <a:extLst>
              <a:ext uri="{FF2B5EF4-FFF2-40B4-BE49-F238E27FC236}">
                <a16:creationId xmlns:a16="http://schemas.microsoft.com/office/drawing/2014/main" id="{E8BBC38C-D882-E9AF-48FF-907ABA551BB2}"/>
              </a:ext>
            </a:extLst>
          </p:cNvPr>
          <p:cNvSpPr/>
          <p:nvPr/>
        </p:nvSpPr>
        <p:spPr>
          <a:xfrm rot="16200000">
            <a:off x="4926744" y="4206204"/>
            <a:ext cx="288032" cy="20512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29" name="角丸四角形 16">
            <a:extLst>
              <a:ext uri="{FF2B5EF4-FFF2-40B4-BE49-F238E27FC236}">
                <a16:creationId xmlns:a16="http://schemas.microsoft.com/office/drawing/2014/main" id="{A4436330-A23D-C0DF-CAAE-34926B725DFF}"/>
              </a:ext>
            </a:extLst>
          </p:cNvPr>
          <p:cNvSpPr/>
          <p:nvPr/>
        </p:nvSpPr>
        <p:spPr>
          <a:xfrm>
            <a:off x="5184221" y="4141300"/>
            <a:ext cx="522786" cy="334934"/>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游ゴシック" panose="020F0502020204030204"/>
                <a:ea typeface="游ゴシック" panose="020B0400000000000000" pitchFamily="50" charset="-128"/>
                <a:cs typeface="+mn-cs"/>
              </a:rPr>
              <a:t>内定</a:t>
            </a:r>
          </a:p>
        </p:txBody>
      </p:sp>
      <p:sp>
        <p:nvSpPr>
          <p:cNvPr id="31" name="下矢印 18">
            <a:extLst>
              <a:ext uri="{FF2B5EF4-FFF2-40B4-BE49-F238E27FC236}">
                <a16:creationId xmlns:a16="http://schemas.microsoft.com/office/drawing/2014/main" id="{E9AD16D6-B1C8-DABC-732A-AC0F8BBC1F3D}"/>
              </a:ext>
            </a:extLst>
          </p:cNvPr>
          <p:cNvSpPr/>
          <p:nvPr/>
        </p:nvSpPr>
        <p:spPr>
          <a:xfrm rot="16200000">
            <a:off x="3731010" y="4206204"/>
            <a:ext cx="288032" cy="20512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32" name="下矢印 19">
            <a:extLst>
              <a:ext uri="{FF2B5EF4-FFF2-40B4-BE49-F238E27FC236}">
                <a16:creationId xmlns:a16="http://schemas.microsoft.com/office/drawing/2014/main" id="{107581B7-B226-9CDB-A4F2-BC8F701E0C81}"/>
              </a:ext>
            </a:extLst>
          </p:cNvPr>
          <p:cNvSpPr/>
          <p:nvPr/>
        </p:nvSpPr>
        <p:spPr>
          <a:xfrm rot="16200000">
            <a:off x="1339712" y="4987470"/>
            <a:ext cx="288032" cy="20512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pic>
        <p:nvPicPr>
          <p:cNvPr id="33" name="図 32" descr="人, 屋内, テーブル, 男 が含まれている画像&#10;&#10;自動的に生成された説明">
            <a:extLst>
              <a:ext uri="{FF2B5EF4-FFF2-40B4-BE49-F238E27FC236}">
                <a16:creationId xmlns:a16="http://schemas.microsoft.com/office/drawing/2014/main" id="{D121F166-8732-1D08-9275-551BEA163B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00641" y="1900924"/>
            <a:ext cx="2305613" cy="1537844"/>
          </a:xfrm>
          <a:prstGeom prst="rect">
            <a:avLst/>
          </a:prstGeom>
          <a:effectLst>
            <a:outerShdw blurRad="50800" dist="38100" dir="2700000" algn="tl" rotWithShape="0">
              <a:prstClr val="black">
                <a:alpha val="40000"/>
              </a:prstClr>
            </a:outerShdw>
          </a:effectLst>
        </p:spPr>
      </p:pic>
      <p:sp>
        <p:nvSpPr>
          <p:cNvPr id="34" name="四角形: 角を丸くする 33">
            <a:extLst>
              <a:ext uri="{FF2B5EF4-FFF2-40B4-BE49-F238E27FC236}">
                <a16:creationId xmlns:a16="http://schemas.microsoft.com/office/drawing/2014/main" id="{0C767755-5C4A-0CE1-56F7-371CD40A69AA}"/>
              </a:ext>
            </a:extLst>
          </p:cNvPr>
          <p:cNvSpPr/>
          <p:nvPr/>
        </p:nvSpPr>
        <p:spPr>
          <a:xfrm>
            <a:off x="1527644" y="5989472"/>
            <a:ext cx="1709692" cy="430472"/>
          </a:xfrm>
          <a:prstGeom prst="roundRect">
            <a:avLst>
              <a:gd name="adj" fmla="val 50000"/>
            </a:avLst>
          </a:prstGeom>
          <a:solidFill>
            <a:schemeClr val="accent6">
              <a:lumMod val="20000"/>
              <a:lumOff val="80000"/>
            </a:schemeClr>
          </a:solidFill>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N5</a:t>
            </a: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学習</a:t>
            </a:r>
            <a:endPar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a:t>
            </a:r>
            <a:r>
              <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3</a:t>
            </a: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か月）</a:t>
            </a:r>
            <a:endParaRPr kumimoji="1" lang="ja-JP" altLang="en-US" sz="750" b="0"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p:txBody>
      </p:sp>
      <p:sp>
        <p:nvSpPr>
          <p:cNvPr id="35" name="四角形: 角を丸くする 34">
            <a:extLst>
              <a:ext uri="{FF2B5EF4-FFF2-40B4-BE49-F238E27FC236}">
                <a16:creationId xmlns:a16="http://schemas.microsoft.com/office/drawing/2014/main" id="{5E3F4914-F64D-72DD-18D2-F6C0A8AC3A2D}"/>
              </a:ext>
            </a:extLst>
          </p:cNvPr>
          <p:cNvSpPr/>
          <p:nvPr/>
        </p:nvSpPr>
        <p:spPr>
          <a:xfrm>
            <a:off x="3246196" y="5989472"/>
            <a:ext cx="1709692" cy="430472"/>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N</a:t>
            </a: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４学習</a:t>
            </a:r>
            <a:endPar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a:t>
            </a:r>
            <a:r>
              <a:rPr kumimoji="1" lang="en-US" altLang="ja-JP"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3</a:t>
            </a:r>
            <a:r>
              <a:rPr kumimoji="1" lang="ja-JP" altLang="en-US" sz="1200" b="1"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か月）</a:t>
            </a:r>
            <a:endParaRPr kumimoji="1" lang="ja-JP" altLang="en-US" sz="750" b="0" i="0" u="none" strike="noStrike" kern="1200" cap="none" spc="0" normalizeH="0" baseline="0" noProof="0">
              <a:ln>
                <a:noFill/>
              </a:ln>
              <a:solidFill>
                <a:prstClr val="black"/>
              </a:solidFill>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p:txBody>
      </p:sp>
      <p:sp>
        <p:nvSpPr>
          <p:cNvPr id="36" name="四角形: 角を丸くする 35">
            <a:extLst>
              <a:ext uri="{FF2B5EF4-FFF2-40B4-BE49-F238E27FC236}">
                <a16:creationId xmlns:a16="http://schemas.microsoft.com/office/drawing/2014/main" id="{878E625A-6B13-01E0-121D-3632C0DD4A37}"/>
              </a:ext>
            </a:extLst>
          </p:cNvPr>
          <p:cNvSpPr/>
          <p:nvPr/>
        </p:nvSpPr>
        <p:spPr>
          <a:xfrm>
            <a:off x="4955888" y="5988335"/>
            <a:ext cx="1709692" cy="430472"/>
          </a:xfrm>
          <a:prstGeom prst="roundRect">
            <a:avLst>
              <a:gd name="adj" fmla="val 50000"/>
            </a:avLst>
          </a:prstGeom>
        </p:spPr>
        <p:style>
          <a:lnRef idx="3">
            <a:schemeClr val="lt1"/>
          </a:lnRef>
          <a:fillRef idx="1">
            <a:schemeClr val="accent6"/>
          </a:fillRef>
          <a:effectRef idx="1">
            <a:schemeClr val="accent6"/>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N</a:t>
            </a: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３学習</a:t>
            </a:r>
            <a:endPar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a:t>
            </a:r>
            <a:r>
              <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3</a:t>
            </a: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か月）</a:t>
            </a:r>
            <a:endParaRPr kumimoji="1" lang="ja-JP" altLang="en-US" sz="7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p:txBody>
      </p:sp>
      <p:sp>
        <p:nvSpPr>
          <p:cNvPr id="37" name="四角形: 角を丸くする 36">
            <a:extLst>
              <a:ext uri="{FF2B5EF4-FFF2-40B4-BE49-F238E27FC236}">
                <a16:creationId xmlns:a16="http://schemas.microsoft.com/office/drawing/2014/main" id="{F17FF5E1-CA87-74B2-A1D1-C0184DC5385D}"/>
              </a:ext>
            </a:extLst>
          </p:cNvPr>
          <p:cNvSpPr/>
          <p:nvPr/>
        </p:nvSpPr>
        <p:spPr>
          <a:xfrm>
            <a:off x="6672639" y="5988335"/>
            <a:ext cx="2735504" cy="430472"/>
          </a:xfrm>
          <a:prstGeom prst="roundRect">
            <a:avLst>
              <a:gd name="adj" fmla="val 50000"/>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lIns="0" rIns="0" rtlCol="0" anchor="ctr"/>
          <a:lstStyle/>
          <a:p>
            <a:pPr marL="53975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N</a:t>
            </a: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２学習</a:t>
            </a:r>
            <a:endPar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a:p>
            <a:pPr marL="53975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a:t>
            </a:r>
            <a:r>
              <a:rPr kumimoji="1" lang="en-US" altLang="ja-JP"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3</a:t>
            </a:r>
            <a:r>
              <a:rPr kumimoji="1" lang="ja-JP" altLang="en-US" sz="12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rPr>
              <a:t>か月）</a:t>
            </a:r>
            <a:endParaRPr kumimoji="1" lang="ja-JP" altLang="en-US" sz="75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Arial" panose="020B0604020202020204" pitchFamily="34" charset="0"/>
            </a:endParaRPr>
          </a:p>
        </p:txBody>
      </p:sp>
      <p:sp>
        <p:nvSpPr>
          <p:cNvPr id="38" name="タイトル 5">
            <a:extLst>
              <a:ext uri="{FF2B5EF4-FFF2-40B4-BE49-F238E27FC236}">
                <a16:creationId xmlns:a16="http://schemas.microsoft.com/office/drawing/2014/main" id="{B1624799-4654-C5B9-6C2D-AD8BB14A0E26}"/>
              </a:ext>
            </a:extLst>
          </p:cNvPr>
          <p:cNvSpPr txBox="1">
            <a:spLocks/>
          </p:cNvSpPr>
          <p:nvPr/>
        </p:nvSpPr>
        <p:spPr>
          <a:xfrm>
            <a:off x="8756882" y="328788"/>
            <a:ext cx="3161089" cy="388103"/>
          </a:xfrm>
          <a:prstGeom prst="roundRect">
            <a:avLst>
              <a:gd name="adj" fmla="val 50000"/>
            </a:avLst>
          </a:prstGeom>
          <a:solidFill>
            <a:srgbClr val="0070C0"/>
          </a:solidFill>
          <a:effectLst>
            <a:outerShdw blurRad="50800" dist="38100" dir="2700000" algn="tl" rotWithShape="0">
              <a:prstClr val="black">
                <a:alpha val="40000"/>
              </a:prstClr>
            </a:outerShdw>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7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j-cs"/>
              </a:rPr>
              <a:t>ベトナム技術者育成・紹介事業</a:t>
            </a:r>
          </a:p>
        </p:txBody>
      </p:sp>
      <p:sp>
        <p:nvSpPr>
          <p:cNvPr id="9" name="タイトル 1">
            <a:extLst>
              <a:ext uri="{FF2B5EF4-FFF2-40B4-BE49-F238E27FC236}">
                <a16:creationId xmlns:a16="http://schemas.microsoft.com/office/drawing/2014/main" id="{4B3B919A-4E69-15BE-D8BA-BA6854121BD7}"/>
              </a:ext>
            </a:extLst>
          </p:cNvPr>
          <p:cNvSpPr txBox="1">
            <a:spLocks/>
          </p:cNvSpPr>
          <p:nvPr/>
        </p:nvSpPr>
        <p:spPr>
          <a:xfrm>
            <a:off x="285747" y="900338"/>
            <a:ext cx="11029184" cy="6951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rPr>
              <a:t>◆</a:t>
            </a:r>
            <a:r>
              <a:rPr kumimoji="1" lang="en-US" altLang="ja-JP" sz="20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rPr>
              <a:t>KS</a:t>
            </a:r>
            <a:r>
              <a:rPr kumimoji="1" lang="ja-JP" altLang="en-US" sz="20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rPr>
              <a:t>クラスの募集～教育～選考～内定～出国の流れ</a:t>
            </a:r>
            <a:endParaRPr kumimoji="1" lang="ja-JP" altLang="en-US" sz="2400" b="1"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endParaRPr>
          </a:p>
        </p:txBody>
      </p:sp>
      <p:pic>
        <p:nvPicPr>
          <p:cNvPr id="10" name="図 9">
            <a:extLst>
              <a:ext uri="{FF2B5EF4-FFF2-40B4-BE49-F238E27FC236}">
                <a16:creationId xmlns:a16="http://schemas.microsoft.com/office/drawing/2014/main" id="{7E7D684F-2562-E885-0308-1AD60715D53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0028" y="4542466"/>
            <a:ext cx="949280" cy="711960"/>
          </a:xfrm>
          <a:prstGeom prst="rect">
            <a:avLst/>
          </a:prstGeom>
        </p:spPr>
      </p:pic>
      <p:pic>
        <p:nvPicPr>
          <p:cNvPr id="11" name="図 10">
            <a:extLst>
              <a:ext uri="{FF2B5EF4-FFF2-40B4-BE49-F238E27FC236}">
                <a16:creationId xmlns:a16="http://schemas.microsoft.com/office/drawing/2014/main" id="{EF3F6DEB-5EB8-7131-0715-2859E7D568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3090" y="4542023"/>
            <a:ext cx="1568390" cy="692383"/>
          </a:xfrm>
          <a:prstGeom prst="rect">
            <a:avLst/>
          </a:prstGeom>
        </p:spPr>
      </p:pic>
      <p:pic>
        <p:nvPicPr>
          <p:cNvPr id="13" name="図 12" descr="空港で荷物を運んでいる男性たち&#10;&#10;低い精度で自動的に生成された説明">
            <a:extLst>
              <a:ext uri="{FF2B5EF4-FFF2-40B4-BE49-F238E27FC236}">
                <a16:creationId xmlns:a16="http://schemas.microsoft.com/office/drawing/2014/main" id="{4330D42D-FA73-E0D8-6CDD-FCBB911C2A2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82676" y="4074661"/>
            <a:ext cx="876233" cy="787265"/>
          </a:xfrm>
          <a:prstGeom prst="rect">
            <a:avLst/>
          </a:prstGeom>
        </p:spPr>
      </p:pic>
      <p:sp>
        <p:nvSpPr>
          <p:cNvPr id="3" name="スライド番号プレースホルダー 1">
            <a:extLst>
              <a:ext uri="{FF2B5EF4-FFF2-40B4-BE49-F238E27FC236}">
                <a16:creationId xmlns:a16="http://schemas.microsoft.com/office/drawing/2014/main" id="{5A5A3A9F-023F-C88C-3A14-B6A543502FB3}"/>
              </a:ext>
            </a:extLst>
          </p:cNvPr>
          <p:cNvSpPr>
            <a:spLocks noGrp="1"/>
          </p:cNvSpPr>
          <p:nvPr>
            <p:ph type="sldNum" sz="quarter" idx="12"/>
          </p:nvPr>
        </p:nvSpPr>
        <p:spPr>
          <a:xfrm>
            <a:off x="222115" y="6089572"/>
            <a:ext cx="616085" cy="63190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6" name="図 5" descr="ロゴ, アイコン&#10;&#10;自動的に生成された説明">
            <a:hlinkClick r:id="rId8" action="ppaction://hlinksldjump"/>
            <a:extLst>
              <a:ext uri="{FF2B5EF4-FFF2-40B4-BE49-F238E27FC236}">
                <a16:creationId xmlns:a16="http://schemas.microsoft.com/office/drawing/2014/main" id="{42435D79-20FC-349A-EF7C-766B3A79B27C}"/>
              </a:ext>
            </a:extLst>
          </p:cNvPr>
          <p:cNvPicPr>
            <a:picLocks noChangeAspect="1"/>
          </p:cNvPicPr>
          <p:nvPr/>
        </p:nvPicPr>
        <p:blipFill>
          <a:blip r:embed="rId9"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924859" y="6680318"/>
            <a:ext cx="242455" cy="161153"/>
          </a:xfrm>
          <a:prstGeom prst="rect">
            <a:avLst/>
          </a:prstGeom>
        </p:spPr>
      </p:pic>
      <p:cxnSp>
        <p:nvCxnSpPr>
          <p:cNvPr id="8" name="直線コネクタ 7">
            <a:extLst>
              <a:ext uri="{FF2B5EF4-FFF2-40B4-BE49-F238E27FC236}">
                <a16:creationId xmlns:a16="http://schemas.microsoft.com/office/drawing/2014/main" id="{45F9DEBC-ACAA-AC15-7832-E4D8544035CF}"/>
              </a:ext>
            </a:extLst>
          </p:cNvPr>
          <p:cNvCxnSpPr>
            <a:cxnSpLocks/>
          </p:cNvCxnSpPr>
          <p:nvPr/>
        </p:nvCxnSpPr>
        <p:spPr>
          <a:xfrm flipV="1">
            <a:off x="8295891" y="5419517"/>
            <a:ext cx="0" cy="111353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0" name="角丸四角形 17">
            <a:extLst>
              <a:ext uri="{FF2B5EF4-FFF2-40B4-BE49-F238E27FC236}">
                <a16:creationId xmlns:a16="http://schemas.microsoft.com/office/drawing/2014/main" id="{297BE2A3-83B1-DB3D-F36D-CDBACE1D2E77}"/>
              </a:ext>
            </a:extLst>
          </p:cNvPr>
          <p:cNvSpPr/>
          <p:nvPr/>
        </p:nvSpPr>
        <p:spPr>
          <a:xfrm>
            <a:off x="8295891" y="4760548"/>
            <a:ext cx="522786" cy="658970"/>
          </a:xfrm>
          <a:prstGeom prst="roundRect">
            <a:avLst/>
          </a:prstGeom>
          <a:ln/>
        </p:spPr>
        <p:style>
          <a:lnRef idx="2">
            <a:schemeClr val="accent5"/>
          </a:lnRef>
          <a:fillRef idx="1">
            <a:schemeClr val="lt1"/>
          </a:fillRef>
          <a:effectRef idx="0">
            <a:schemeClr val="accent5"/>
          </a:effectRef>
          <a:fontRef idx="minor">
            <a:schemeClr val="dk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FF0000"/>
                </a:solidFill>
                <a:effectLst/>
                <a:uLnTx/>
                <a:uFillTx/>
                <a:latin typeface="游ゴシック" panose="020F0502020204030204"/>
                <a:ea typeface="游ゴシック" panose="020B0400000000000000" pitchFamily="50" charset="-128"/>
                <a:cs typeface="+mn-cs"/>
              </a:rPr>
              <a:t>出国・配属</a:t>
            </a:r>
          </a:p>
        </p:txBody>
      </p:sp>
    </p:spTree>
    <p:extLst>
      <p:ext uri="{BB962C8B-B14F-4D97-AF65-F5344CB8AC3E}">
        <p14:creationId xmlns:p14="http://schemas.microsoft.com/office/powerpoint/2010/main" val="24021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a:extLst>
              <a:ext uri="{FF2B5EF4-FFF2-40B4-BE49-F238E27FC236}">
                <a16:creationId xmlns:a16="http://schemas.microsoft.com/office/drawing/2014/main" id="{665B160B-F152-2843-19AC-C37795509819}"/>
              </a:ext>
            </a:extLst>
          </p:cNvPr>
          <p:cNvSpPr txBox="1">
            <a:spLocks/>
          </p:cNvSpPr>
          <p:nvPr/>
        </p:nvSpPr>
        <p:spPr>
          <a:xfrm>
            <a:off x="2538919" y="326831"/>
            <a:ext cx="9688785" cy="6252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400" b="0" i="0" u="none" strike="noStrike" kern="1200" cap="none" spc="0" normalizeH="0" baseline="0" noProof="0">
                <a:ln>
                  <a:noFill/>
                </a:ln>
                <a:solidFill>
                  <a:srgbClr val="0070C0"/>
                </a:solidFill>
                <a:effectLst/>
                <a:uLnTx/>
                <a:uFillTx/>
                <a:latin typeface="HGP創英角ｺﾞｼｯｸUB" panose="020B0900000000000000" pitchFamily="50" charset="-128"/>
                <a:ea typeface="HGP創英角ｺﾞｼｯｸUB" panose="020B0900000000000000" pitchFamily="50" charset="-128"/>
                <a:cs typeface="+mj-cs"/>
              </a:rPr>
              <a:t>ベトナム理系大卒人材</a:t>
            </a:r>
            <a:r>
              <a:rPr kumimoji="1" lang="ja-JP" altLang="en-US" sz="16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の</a:t>
            </a:r>
            <a:r>
              <a:rPr kumimoji="1" lang="ja-JP" altLang="en-US" sz="20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募集・選考・育成</a:t>
            </a:r>
            <a:r>
              <a:rPr kumimoji="1" lang="ja-JP" altLang="en-US" sz="14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 </a:t>
            </a:r>
            <a:r>
              <a:rPr kumimoji="1" lang="ja-JP" altLang="en-US" sz="16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と </a:t>
            </a:r>
            <a:r>
              <a:rPr kumimoji="1" lang="ja-JP" altLang="en-US" sz="2000" b="0" i="0" u="none" strike="noStrike" kern="1200" cap="none" spc="0" normalizeH="0" baseline="0" noProof="0">
                <a:ln>
                  <a:noFill/>
                </a:ln>
                <a:solidFill>
                  <a:prstClr val="black">
                    <a:lumMod val="75000"/>
                    <a:lumOff val="25000"/>
                  </a:prstClr>
                </a:solidFill>
                <a:effectLst/>
                <a:uLnTx/>
                <a:uFillTx/>
                <a:latin typeface="HGP創英角ｺﾞｼｯｸUB" panose="020B0900000000000000" pitchFamily="50" charset="-128"/>
                <a:ea typeface="HGP創英角ｺﾞｼｯｸUB" panose="020B0900000000000000" pitchFamily="50" charset="-128"/>
                <a:cs typeface="+mj-cs"/>
              </a:rPr>
              <a:t>送出し</a:t>
            </a:r>
            <a:endParaRPr kumimoji="1" lang="ja-JP" altLang="en-US" sz="2800" b="0" i="0" u="none"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j-cs"/>
            </a:endParaRPr>
          </a:p>
        </p:txBody>
      </p:sp>
      <p:pic>
        <p:nvPicPr>
          <p:cNvPr id="10" name="図 9" descr="アイコン&#10;&#10;中程度の精度で自動的に生成された説明">
            <a:extLst>
              <a:ext uri="{FF2B5EF4-FFF2-40B4-BE49-F238E27FC236}">
                <a16:creationId xmlns:a16="http://schemas.microsoft.com/office/drawing/2014/main" id="{037672B3-56EB-33A7-48D3-1E178E7B9F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13" name="タイトル 5">
            <a:extLst>
              <a:ext uri="{FF2B5EF4-FFF2-40B4-BE49-F238E27FC236}">
                <a16:creationId xmlns:a16="http://schemas.microsoft.com/office/drawing/2014/main" id="{502E1C73-5233-E794-6704-DCEE098BAE45}"/>
              </a:ext>
            </a:extLst>
          </p:cNvPr>
          <p:cNvSpPr txBox="1">
            <a:spLocks/>
          </p:cNvSpPr>
          <p:nvPr/>
        </p:nvSpPr>
        <p:spPr>
          <a:xfrm>
            <a:off x="8765947" y="328788"/>
            <a:ext cx="3161089" cy="388103"/>
          </a:xfrm>
          <a:prstGeom prst="roundRect">
            <a:avLst>
              <a:gd name="adj" fmla="val 50000"/>
            </a:avLst>
          </a:prstGeom>
          <a:solidFill>
            <a:srgbClr val="0070C0"/>
          </a:solidFill>
          <a:effectLst>
            <a:outerShdw blurRad="50800" dist="38100" dir="2700000" algn="tl" rotWithShape="0">
              <a:prstClr val="black">
                <a:alpha val="40000"/>
              </a:prstClr>
            </a:outerShdw>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700" b="0" i="0" u="none" strike="noStrike" kern="1200" cap="none" spc="0" normalizeH="0" baseline="0" noProof="0">
                <a:ln>
                  <a:noFill/>
                </a:ln>
                <a:solidFill>
                  <a:prstClr val="white"/>
                </a:solidFill>
                <a:effectLst/>
                <a:uLnTx/>
                <a:uFillTx/>
                <a:latin typeface="HGP明朝E" panose="02020900000000000000" pitchFamily="18" charset="-128"/>
                <a:ea typeface="HGP明朝E" panose="02020900000000000000" pitchFamily="18" charset="-128"/>
                <a:cs typeface="+mj-cs"/>
              </a:rPr>
              <a:t>ベトナム技術者育成・紹介事業</a:t>
            </a:r>
          </a:p>
        </p:txBody>
      </p:sp>
      <p:sp>
        <p:nvSpPr>
          <p:cNvPr id="3" name="スライド番号プレースホルダー 1">
            <a:extLst>
              <a:ext uri="{FF2B5EF4-FFF2-40B4-BE49-F238E27FC236}">
                <a16:creationId xmlns:a16="http://schemas.microsoft.com/office/drawing/2014/main" id="{18D776BB-C73B-4939-6497-90C5F65A931F}"/>
              </a:ext>
            </a:extLst>
          </p:cNvPr>
          <p:cNvSpPr>
            <a:spLocks noGrp="1"/>
          </p:cNvSpPr>
          <p:nvPr>
            <p:ph type="sldNum" sz="quarter" idx="12"/>
          </p:nvPr>
        </p:nvSpPr>
        <p:spPr>
          <a:xfrm>
            <a:off x="222115" y="6089572"/>
            <a:ext cx="616085" cy="63190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
        <p:nvSpPr>
          <p:cNvPr id="6" name="コンテンツ プレースホルダー 5">
            <a:extLst>
              <a:ext uri="{FF2B5EF4-FFF2-40B4-BE49-F238E27FC236}">
                <a16:creationId xmlns:a16="http://schemas.microsoft.com/office/drawing/2014/main" id="{176C211D-4749-C02D-3520-85C0A1F73EDF}"/>
              </a:ext>
            </a:extLst>
          </p:cNvPr>
          <p:cNvSpPr>
            <a:spLocks noGrp="1"/>
          </p:cNvSpPr>
          <p:nvPr>
            <p:ph idx="1"/>
          </p:nvPr>
        </p:nvSpPr>
        <p:spPr>
          <a:xfrm>
            <a:off x="416560" y="1163269"/>
            <a:ext cx="11358880" cy="499569"/>
          </a:xfrm>
        </p:spPr>
        <p:txBody>
          <a:bodyPr>
            <a:normAutofit lnSpcReduction="10000"/>
          </a:bodyPr>
          <a:lstStyle/>
          <a:p>
            <a:pPr marL="0" indent="0" algn="ctr">
              <a:buNone/>
            </a:pPr>
            <a:r>
              <a:rPr kumimoji="1" lang="en-US" altLang="ja-JP" sz="2400" b="1" u="sng">
                <a:effectLst>
                  <a:outerShdw blurRad="38100" dist="38100" dir="2700000" algn="tl">
                    <a:srgbClr val="000000">
                      <a:alpha val="43137"/>
                    </a:srgbClr>
                  </a:outerShdw>
                </a:effectLst>
              </a:rPr>
              <a:t>ESUTECH×【</a:t>
            </a:r>
            <a:r>
              <a:rPr kumimoji="1" lang="ja-JP" altLang="en-US" sz="2400" b="1" u="sng">
                <a:effectLst>
                  <a:outerShdw blurRad="38100" dist="38100" dir="2700000" algn="tl">
                    <a:srgbClr val="000000">
                      <a:alpha val="43137"/>
                    </a:srgbClr>
                  </a:outerShdw>
                </a:effectLst>
              </a:rPr>
              <a:t>貴社</a:t>
            </a:r>
            <a:r>
              <a:rPr kumimoji="1" lang="en-US" altLang="ja-JP" sz="2400" b="1" u="sng">
                <a:effectLst>
                  <a:outerShdw blurRad="38100" dist="38100" dir="2700000" algn="tl">
                    <a:srgbClr val="000000">
                      <a:alpha val="43137"/>
                    </a:srgbClr>
                  </a:outerShdw>
                </a:effectLst>
              </a:rPr>
              <a:t>】</a:t>
            </a:r>
            <a:r>
              <a:rPr kumimoji="1" lang="ja-JP" altLang="en-US" sz="2400" b="1" u="sng">
                <a:effectLst>
                  <a:outerShdw blurRad="38100" dist="38100" dir="2700000" algn="tl">
                    <a:srgbClr val="000000">
                      <a:alpha val="43137"/>
                    </a:srgbClr>
                  </a:outerShdw>
                </a:effectLst>
              </a:rPr>
              <a:t>技術コンテスト で、最優秀学生のご採用が可能です。</a:t>
            </a:r>
          </a:p>
          <a:p>
            <a:pPr marL="0" indent="0">
              <a:buNone/>
            </a:pPr>
            <a:endParaRPr lang="ja-JP" altLang="en-US" u="sng"/>
          </a:p>
        </p:txBody>
      </p:sp>
      <p:pic>
        <p:nvPicPr>
          <p:cNvPr id="15" name="コンテンツ プレースホルダー 9" descr="Web サイト が含まれている画像&#10;&#10;自動的に生成された説明">
            <a:extLst>
              <a:ext uri="{FF2B5EF4-FFF2-40B4-BE49-F238E27FC236}">
                <a16:creationId xmlns:a16="http://schemas.microsoft.com/office/drawing/2014/main" id="{787E220B-EA59-66C7-CE6D-25544C6EF5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941" y="1694037"/>
            <a:ext cx="4229244" cy="4229244"/>
          </a:xfrm>
          <a:prstGeom prst="rect">
            <a:avLst/>
          </a:prstGeom>
        </p:spPr>
      </p:pic>
      <p:sp>
        <p:nvSpPr>
          <p:cNvPr id="17" name="テキスト ボックス 16">
            <a:extLst>
              <a:ext uri="{FF2B5EF4-FFF2-40B4-BE49-F238E27FC236}">
                <a16:creationId xmlns:a16="http://schemas.microsoft.com/office/drawing/2014/main" id="{E8E2AA58-3E65-9713-4D2F-BDCCEC06D1E2}"/>
              </a:ext>
            </a:extLst>
          </p:cNvPr>
          <p:cNvSpPr txBox="1"/>
          <p:nvPr/>
        </p:nvSpPr>
        <p:spPr>
          <a:xfrm>
            <a:off x="3880811" y="3429000"/>
            <a:ext cx="2150524" cy="3152894"/>
          </a:xfrm>
          <a:prstGeom prst="foldedCorner">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機械製図</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試験</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endPar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デジタル</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電子回路試験</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endPar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アナログ</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電子回路試験</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endPar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プログラミング</a:t>
            </a:r>
            <a:br>
              <a:rPr kumimoji="1" lang="en-US" altLang="ja-JP"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b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言語試験</a:t>
            </a:r>
          </a:p>
        </p:txBody>
      </p:sp>
      <p:pic>
        <p:nvPicPr>
          <p:cNvPr id="18" name="図 17">
            <a:extLst>
              <a:ext uri="{FF2B5EF4-FFF2-40B4-BE49-F238E27FC236}">
                <a16:creationId xmlns:a16="http://schemas.microsoft.com/office/drawing/2014/main" id="{D61D87F0-6952-645C-2E89-C8DF25F2AB1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59921" y="2436806"/>
            <a:ext cx="5606205" cy="3510527"/>
          </a:xfrm>
          <a:prstGeom prst="rect">
            <a:avLst/>
          </a:prstGeom>
          <a:effectLst>
            <a:outerShdw blurRad="50800" dist="38100" dir="2700000" algn="tl" rotWithShape="0">
              <a:prstClr val="black">
                <a:alpha val="40000"/>
              </a:prstClr>
            </a:outerShdw>
          </a:effectLst>
        </p:spPr>
      </p:pic>
      <p:sp>
        <p:nvSpPr>
          <p:cNvPr id="19" name="テキスト ボックス 18">
            <a:extLst>
              <a:ext uri="{FF2B5EF4-FFF2-40B4-BE49-F238E27FC236}">
                <a16:creationId xmlns:a16="http://schemas.microsoft.com/office/drawing/2014/main" id="{76D6BCED-ED40-94B7-88A8-180EA5631624}"/>
              </a:ext>
            </a:extLst>
          </p:cNvPr>
          <p:cNvSpPr txBox="1"/>
          <p:nvPr/>
        </p:nvSpPr>
        <p:spPr>
          <a:xfrm>
            <a:off x="4785360" y="1601817"/>
            <a:ext cx="7223760"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ベトナム国内の理系上位校の大学生・大卒者を対象に「</a:t>
            </a:r>
            <a:r>
              <a:rPr kumimoji="1" lang="ja-JP" altLang="en-US" sz="1400" b="1"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技術コンテスト</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」実施。</a:t>
            </a:r>
            <a:endPar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優秀者で、入社意思ある者の当校学費を</a:t>
            </a:r>
            <a: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60,000,000VND</a:t>
            </a: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会社負担していただくことで、</a:t>
            </a:r>
            <a:br>
              <a:rPr kumimoji="1" lang="en-US" altLang="ja-JP"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br>
            <a:r>
              <a:rPr kumimoji="1" lang="ja-JP" altLang="en-US" sz="1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ベトナム最優秀クラスの基礎学力を持つ学生の採用が可能です。</a:t>
            </a:r>
          </a:p>
        </p:txBody>
      </p:sp>
      <p:sp>
        <p:nvSpPr>
          <p:cNvPr id="20" name="正方形/長方形 19">
            <a:extLst>
              <a:ext uri="{FF2B5EF4-FFF2-40B4-BE49-F238E27FC236}">
                <a16:creationId xmlns:a16="http://schemas.microsoft.com/office/drawing/2014/main" id="{AB4DDB18-C374-C18A-6DFB-196E677E488B}"/>
              </a:ext>
            </a:extLst>
          </p:cNvPr>
          <p:cNvSpPr/>
          <p:nvPr/>
        </p:nvSpPr>
        <p:spPr>
          <a:xfrm>
            <a:off x="7493950" y="2776589"/>
            <a:ext cx="441961"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貴社</a:t>
            </a:r>
          </a:p>
        </p:txBody>
      </p:sp>
      <p:sp>
        <p:nvSpPr>
          <p:cNvPr id="21" name="正方形/長方形 20">
            <a:extLst>
              <a:ext uri="{FF2B5EF4-FFF2-40B4-BE49-F238E27FC236}">
                <a16:creationId xmlns:a16="http://schemas.microsoft.com/office/drawing/2014/main" id="{A063E09C-0C12-70BB-0CE3-834771935350}"/>
              </a:ext>
            </a:extLst>
          </p:cNvPr>
          <p:cNvSpPr/>
          <p:nvPr/>
        </p:nvSpPr>
        <p:spPr>
          <a:xfrm>
            <a:off x="9886719" y="2771628"/>
            <a:ext cx="480806"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上位</a:t>
            </a:r>
          </a:p>
        </p:txBody>
      </p:sp>
      <p:sp>
        <p:nvSpPr>
          <p:cNvPr id="22" name="正方形/長方形 21">
            <a:extLst>
              <a:ext uri="{FF2B5EF4-FFF2-40B4-BE49-F238E27FC236}">
                <a16:creationId xmlns:a16="http://schemas.microsoft.com/office/drawing/2014/main" id="{1CAD87B4-A3CC-93D4-D5BD-71143DE6F372}"/>
              </a:ext>
            </a:extLst>
          </p:cNvPr>
          <p:cNvSpPr/>
          <p:nvPr/>
        </p:nvSpPr>
        <p:spPr>
          <a:xfrm>
            <a:off x="6913298" y="3352756"/>
            <a:ext cx="441961"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貴社</a:t>
            </a:r>
          </a:p>
        </p:txBody>
      </p:sp>
      <p:sp>
        <p:nvSpPr>
          <p:cNvPr id="23" name="正方形/長方形 22">
            <a:extLst>
              <a:ext uri="{FF2B5EF4-FFF2-40B4-BE49-F238E27FC236}">
                <a16:creationId xmlns:a16="http://schemas.microsoft.com/office/drawing/2014/main" id="{6BD63CD2-E147-A7FB-6838-F85E311F7A5D}"/>
              </a:ext>
            </a:extLst>
          </p:cNvPr>
          <p:cNvSpPr/>
          <p:nvPr/>
        </p:nvSpPr>
        <p:spPr>
          <a:xfrm>
            <a:off x="9844285" y="3733521"/>
            <a:ext cx="441961"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貴社</a:t>
            </a:r>
          </a:p>
        </p:txBody>
      </p:sp>
      <p:sp>
        <p:nvSpPr>
          <p:cNvPr id="24" name="正方形/長方形 23">
            <a:extLst>
              <a:ext uri="{FF2B5EF4-FFF2-40B4-BE49-F238E27FC236}">
                <a16:creationId xmlns:a16="http://schemas.microsoft.com/office/drawing/2014/main" id="{729F69EC-1386-198C-407F-3732BB769567}"/>
              </a:ext>
            </a:extLst>
          </p:cNvPr>
          <p:cNvSpPr/>
          <p:nvPr/>
        </p:nvSpPr>
        <p:spPr>
          <a:xfrm>
            <a:off x="6898059" y="4713961"/>
            <a:ext cx="441961"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貴社</a:t>
            </a:r>
          </a:p>
        </p:txBody>
      </p:sp>
      <p:sp>
        <p:nvSpPr>
          <p:cNvPr id="25" name="正方形/長方形 24">
            <a:extLst>
              <a:ext uri="{FF2B5EF4-FFF2-40B4-BE49-F238E27FC236}">
                <a16:creationId xmlns:a16="http://schemas.microsoft.com/office/drawing/2014/main" id="{E9EEBAFE-CC26-1F8E-35AB-BCDF927475E5}"/>
              </a:ext>
            </a:extLst>
          </p:cNvPr>
          <p:cNvSpPr/>
          <p:nvPr/>
        </p:nvSpPr>
        <p:spPr>
          <a:xfrm>
            <a:off x="7129199" y="5097997"/>
            <a:ext cx="441961" cy="191386"/>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rPr>
              <a:t>貴社</a:t>
            </a:r>
          </a:p>
        </p:txBody>
      </p:sp>
      <p:sp>
        <p:nvSpPr>
          <p:cNvPr id="26" name="テキスト ボックス 25">
            <a:extLst>
              <a:ext uri="{FF2B5EF4-FFF2-40B4-BE49-F238E27FC236}">
                <a16:creationId xmlns:a16="http://schemas.microsoft.com/office/drawing/2014/main" id="{838634C8-B6B4-3DC6-7EE4-45919B05A385}"/>
              </a:ext>
            </a:extLst>
          </p:cNvPr>
          <p:cNvSpPr txBox="1"/>
          <p:nvPr/>
        </p:nvSpPr>
        <p:spPr>
          <a:xfrm>
            <a:off x="3893936" y="3059668"/>
            <a:ext cx="200157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srgbClr val="000000"/>
                </a:solidFill>
                <a:effectLst/>
                <a:uLnTx/>
                <a:uFillTx/>
                <a:latin typeface="Meiryo" panose="020B0604030504040204" pitchFamily="50" charset="-128"/>
                <a:ea typeface="Meiryo" panose="020B0604030504040204" pitchFamily="50" charset="-128"/>
                <a:cs typeface="+mn-cs"/>
              </a:rPr>
              <a:t>（実施試験例）</a:t>
            </a:r>
            <a:endParaRPr kumimoji="1" lang="ja-JP" altLang="en-US" sz="16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 name="図 1" descr="ロゴ, アイコン&#10;&#10;自動的に生成された説明">
            <a:hlinkClick r:id="rId6" action="ppaction://hlinksldjump"/>
            <a:extLst>
              <a:ext uri="{FF2B5EF4-FFF2-40B4-BE49-F238E27FC236}">
                <a16:creationId xmlns:a16="http://schemas.microsoft.com/office/drawing/2014/main" id="{05B124B8-0AF6-ED08-35DD-D9C764D2A292}"/>
              </a:ext>
            </a:extLst>
          </p:cNvPr>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924859" y="6680318"/>
            <a:ext cx="242455" cy="161153"/>
          </a:xfrm>
          <a:prstGeom prst="rect">
            <a:avLst/>
          </a:prstGeom>
        </p:spPr>
      </p:pic>
    </p:spTree>
    <p:extLst>
      <p:ext uri="{BB962C8B-B14F-4D97-AF65-F5344CB8AC3E}">
        <p14:creationId xmlns:p14="http://schemas.microsoft.com/office/powerpoint/2010/main" val="3267207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部屋の中でコンピューターを使っている男性たち&#10;&#10;AI によって生成されたコンテンツは間違っている可能性があります。">
            <a:extLst>
              <a:ext uri="{FF2B5EF4-FFF2-40B4-BE49-F238E27FC236}">
                <a16:creationId xmlns:a16="http://schemas.microsoft.com/office/drawing/2014/main" id="{7804420A-C5AC-0791-AD28-DC35C41E5DA7}"/>
              </a:ext>
            </a:extLst>
          </p:cNvPr>
          <p:cNvPicPr>
            <a:picLocks noChangeAspect="1"/>
          </p:cNvPicPr>
          <p:nvPr/>
        </p:nvPicPr>
        <p:blipFill>
          <a:blip r:embed="rId2">
            <a:extLst>
              <a:ext uri="{28A0092B-C50C-407E-A947-70E740481C1C}">
                <a14:useLocalDpi xmlns:a14="http://schemas.microsoft.com/office/drawing/2010/main" val="0"/>
              </a:ext>
            </a:extLst>
          </a:blip>
          <a:srcRect l="11819" t="18242" r="3857" b="16695"/>
          <a:stretch/>
        </p:blipFill>
        <p:spPr>
          <a:xfrm flipH="1">
            <a:off x="182752" y="1640965"/>
            <a:ext cx="2632142" cy="1629392"/>
          </a:xfrm>
          <a:prstGeom prst="rect">
            <a:avLst/>
          </a:prstGeom>
        </p:spPr>
      </p:pic>
      <p:sp>
        <p:nvSpPr>
          <p:cNvPr id="4" name="タイトル 3">
            <a:extLst>
              <a:ext uri="{FF2B5EF4-FFF2-40B4-BE49-F238E27FC236}">
                <a16:creationId xmlns:a16="http://schemas.microsoft.com/office/drawing/2014/main" id="{A7BA0742-BC5D-6908-5ACC-C8033CD93350}"/>
              </a:ext>
            </a:extLst>
          </p:cNvPr>
          <p:cNvSpPr>
            <a:spLocks noGrp="1"/>
          </p:cNvSpPr>
          <p:nvPr>
            <p:ph type="title"/>
          </p:nvPr>
        </p:nvSpPr>
        <p:spPr>
          <a:xfrm>
            <a:off x="3407701" y="188643"/>
            <a:ext cx="8352928" cy="500243"/>
          </a:xfrm>
        </p:spPr>
        <p:txBody>
          <a:bodyPr>
            <a:normAutofit fontScale="90000"/>
          </a:bodyPr>
          <a:lstStyle/>
          <a:p>
            <a:pPr algn="r"/>
            <a:r>
              <a:rPr lang="ja-JP" altLang="en-US" sz="2800" b="0">
                <a:solidFill>
                  <a:schemeClr val="tx1"/>
                </a:solidFill>
                <a:latin typeface="HGP創英角ｺﾞｼｯｸUB" panose="020B0900000000000000" pitchFamily="50" charset="-128"/>
                <a:ea typeface="HGP創英角ｺﾞｼｯｸUB" panose="020B0900000000000000" pitchFamily="50" charset="-128"/>
              </a:rPr>
              <a:t>ベトナム国内での来日前技術教育は、各種ご相談可能です。</a:t>
            </a:r>
          </a:p>
        </p:txBody>
      </p:sp>
      <p:pic>
        <p:nvPicPr>
          <p:cNvPr id="2" name="図 1" descr="アイコン&#10;&#10;中程度の精度で自動的に生成された説明">
            <a:extLst>
              <a:ext uri="{FF2B5EF4-FFF2-40B4-BE49-F238E27FC236}">
                <a16:creationId xmlns:a16="http://schemas.microsoft.com/office/drawing/2014/main" id="{DE1F6A79-DC59-4B61-3F47-6E05F3D0CA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3" name="スライド番号プレースホルダー 1">
            <a:extLst>
              <a:ext uri="{FF2B5EF4-FFF2-40B4-BE49-F238E27FC236}">
                <a16:creationId xmlns:a16="http://schemas.microsoft.com/office/drawing/2014/main" id="{391B00E5-5A62-85B7-2311-CA3AC9849CAA}"/>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2000" b="1" i="0" u="none" strike="noStrike" kern="1200" cap="none" spc="0" normalizeH="0" baseline="0" noProof="0" smtClean="0">
                <a:ln>
                  <a:noFill/>
                </a:ln>
                <a:solidFill>
                  <a:prstClr val="black">
                    <a:tint val="75000"/>
                  </a:prstClr>
                </a:solidFill>
                <a:effectLst/>
                <a:uLnTx/>
                <a:uFillTx/>
                <a:latin typeface="游ゴシック" panose="020F0502020204030204"/>
                <a:ea typeface="游ゴシック" panose="020B0400000000000000"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graphicFrame>
        <p:nvGraphicFramePr>
          <p:cNvPr id="10" name="表 9">
            <a:extLst>
              <a:ext uri="{FF2B5EF4-FFF2-40B4-BE49-F238E27FC236}">
                <a16:creationId xmlns:a16="http://schemas.microsoft.com/office/drawing/2014/main" id="{81C87309-232E-8242-4BBC-8869DB8FF3CD}"/>
              </a:ext>
            </a:extLst>
          </p:cNvPr>
          <p:cNvGraphicFramePr>
            <a:graphicFrameLocks noGrp="1"/>
          </p:cNvGraphicFramePr>
          <p:nvPr/>
        </p:nvGraphicFramePr>
        <p:xfrm>
          <a:off x="5925746" y="2765319"/>
          <a:ext cx="3819813" cy="480060"/>
        </p:xfrm>
        <a:graphic>
          <a:graphicData uri="http://schemas.openxmlformats.org/drawingml/2006/table">
            <a:tbl>
              <a:tblPr/>
              <a:tblGrid>
                <a:gridCol w="3819813">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IT</a:t>
                      </a:r>
                      <a:r>
                        <a:rPr lang="ja-JP" altLang="en-US" sz="1400" b="1" i="0" u="none" strike="noStrike">
                          <a:solidFill>
                            <a:srgbClr val="000000"/>
                          </a:solidFill>
                          <a:effectLst/>
                          <a:latin typeface="游ゴシック" panose="020B0400000000000000" pitchFamily="50" charset="-128"/>
                          <a:ea typeface="游ゴシック" panose="020B0400000000000000" pitchFamily="50" charset="-128"/>
                        </a:rPr>
                        <a:t>スキルアップ、プログラミング</a:t>
                      </a:r>
                      <a:b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b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VND1,500,000(\8,800) – 9,000,000(\52,000)</a:t>
                      </a: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pic>
        <p:nvPicPr>
          <p:cNvPr id="12" name="図 11">
            <a:extLst>
              <a:ext uri="{FF2B5EF4-FFF2-40B4-BE49-F238E27FC236}">
                <a16:creationId xmlns:a16="http://schemas.microsoft.com/office/drawing/2014/main" id="{C663E530-939A-49A7-3B04-A7CF9244F6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7240" y="5186160"/>
            <a:ext cx="6510975" cy="1535316"/>
          </a:xfrm>
          <a:prstGeom prst="rect">
            <a:avLst/>
          </a:prstGeom>
        </p:spPr>
      </p:pic>
      <p:graphicFrame>
        <p:nvGraphicFramePr>
          <p:cNvPr id="14" name="表 13">
            <a:extLst>
              <a:ext uri="{FF2B5EF4-FFF2-40B4-BE49-F238E27FC236}">
                <a16:creationId xmlns:a16="http://schemas.microsoft.com/office/drawing/2014/main" id="{EF8816DE-0877-EEA6-79BE-E0BCCB5794B6}"/>
              </a:ext>
            </a:extLst>
          </p:cNvPr>
          <p:cNvGraphicFramePr>
            <a:graphicFrameLocks noGrp="1"/>
          </p:cNvGraphicFramePr>
          <p:nvPr/>
        </p:nvGraphicFramePr>
        <p:xfrm>
          <a:off x="3067240" y="4998085"/>
          <a:ext cx="3819813" cy="480060"/>
        </p:xfrm>
        <a:graphic>
          <a:graphicData uri="http://schemas.openxmlformats.org/drawingml/2006/table">
            <a:tbl>
              <a:tblPr/>
              <a:tblGrid>
                <a:gridCol w="3819813">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PLC</a:t>
                      </a:r>
                      <a:b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b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VND1,500,000(\8,800) – 2,000,000(\12,000)</a:t>
                      </a: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pic>
        <p:nvPicPr>
          <p:cNvPr id="16" name="図 15">
            <a:extLst>
              <a:ext uri="{FF2B5EF4-FFF2-40B4-BE49-F238E27FC236}">
                <a16:creationId xmlns:a16="http://schemas.microsoft.com/office/drawing/2014/main" id="{E845744F-D0E4-EB6F-EC30-85E046DFEA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47546" y="1516742"/>
            <a:ext cx="4653694" cy="1060502"/>
          </a:xfrm>
          <a:prstGeom prst="rect">
            <a:avLst/>
          </a:prstGeom>
        </p:spPr>
      </p:pic>
      <p:graphicFrame>
        <p:nvGraphicFramePr>
          <p:cNvPr id="17" name="表 16">
            <a:extLst>
              <a:ext uri="{FF2B5EF4-FFF2-40B4-BE49-F238E27FC236}">
                <a16:creationId xmlns:a16="http://schemas.microsoft.com/office/drawing/2014/main" id="{F8F2B397-6BB4-1A6E-BE1D-037818C228EB}"/>
              </a:ext>
            </a:extLst>
          </p:cNvPr>
          <p:cNvGraphicFramePr>
            <a:graphicFrameLocks noGrp="1"/>
          </p:cNvGraphicFramePr>
          <p:nvPr/>
        </p:nvGraphicFramePr>
        <p:xfrm>
          <a:off x="6749967" y="955223"/>
          <a:ext cx="4448851" cy="480060"/>
        </p:xfrm>
        <a:graphic>
          <a:graphicData uri="http://schemas.openxmlformats.org/drawingml/2006/table">
            <a:tbl>
              <a:tblPr/>
              <a:tblGrid>
                <a:gridCol w="4448851">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CNC</a:t>
                      </a:r>
                      <a:r>
                        <a:rPr lang="ja-JP" altLang="en-US" sz="1400" b="1" i="0" u="none" strike="noStrike">
                          <a:solidFill>
                            <a:srgbClr val="000000"/>
                          </a:solidFill>
                          <a:effectLst/>
                          <a:latin typeface="游ゴシック" panose="020B0400000000000000" pitchFamily="50" charset="-128"/>
                          <a:ea typeface="游ゴシック" panose="020B0400000000000000" pitchFamily="50" charset="-128"/>
                        </a:rPr>
                        <a:t>マシン操作、</a:t>
                      </a: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CAM</a:t>
                      </a:r>
                      <a:b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b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VND4,000,000(\23,000) – 8,000,000(\47,000)</a:t>
                      </a: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pic>
        <p:nvPicPr>
          <p:cNvPr id="19" name="図 18">
            <a:extLst>
              <a:ext uri="{FF2B5EF4-FFF2-40B4-BE49-F238E27FC236}">
                <a16:creationId xmlns:a16="http://schemas.microsoft.com/office/drawing/2014/main" id="{5CF06904-3916-2B60-E76F-7CDF17E1688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07955" y="3339416"/>
            <a:ext cx="5852674" cy="1658669"/>
          </a:xfrm>
          <a:prstGeom prst="rect">
            <a:avLst/>
          </a:prstGeom>
        </p:spPr>
      </p:pic>
      <p:graphicFrame>
        <p:nvGraphicFramePr>
          <p:cNvPr id="21" name="表 20">
            <a:extLst>
              <a:ext uri="{FF2B5EF4-FFF2-40B4-BE49-F238E27FC236}">
                <a16:creationId xmlns:a16="http://schemas.microsoft.com/office/drawing/2014/main" id="{DF05E2EF-CE57-D0C2-3E84-C8C3D733BB92}"/>
              </a:ext>
            </a:extLst>
          </p:cNvPr>
          <p:cNvGraphicFramePr>
            <a:graphicFrameLocks noGrp="1"/>
          </p:cNvGraphicFramePr>
          <p:nvPr>
            <p:extLst>
              <p:ext uri="{D42A27DB-BD31-4B8C-83A1-F6EECF244321}">
                <p14:modId xmlns:p14="http://schemas.microsoft.com/office/powerpoint/2010/main" val="2986492407"/>
              </p:ext>
            </p:extLst>
          </p:nvPr>
        </p:nvGraphicFramePr>
        <p:xfrm>
          <a:off x="530157" y="1193245"/>
          <a:ext cx="4322398" cy="266700"/>
        </p:xfrm>
        <a:graphic>
          <a:graphicData uri="http://schemas.openxmlformats.org/drawingml/2006/table">
            <a:tbl>
              <a:tblPr/>
              <a:tblGrid>
                <a:gridCol w="4322398">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rPr>
                        <a:t>VND10,000,000(\59,000)-20,000,000(\120,000</a:t>
                      </a: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pic>
        <p:nvPicPr>
          <p:cNvPr id="22" name="Picture 1">
            <a:extLst>
              <a:ext uri="{FF2B5EF4-FFF2-40B4-BE49-F238E27FC236}">
                <a16:creationId xmlns:a16="http://schemas.microsoft.com/office/drawing/2014/main" id="{924A816C-B7CD-1A70-302D-EF39245067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8214" y="1626261"/>
            <a:ext cx="2515450" cy="1713155"/>
          </a:xfrm>
          <a:prstGeom prst="rect">
            <a:avLst/>
          </a:prstGeom>
          <a:effectLst>
            <a:outerShdw blurRad="50800" dist="38100" dir="2700000" algn="tl" rotWithShape="0">
              <a:prstClr val="black">
                <a:alpha val="40000"/>
              </a:prstClr>
            </a:outerShdw>
          </a:effectLst>
        </p:spPr>
      </p:pic>
      <p:pic>
        <p:nvPicPr>
          <p:cNvPr id="23" name="Picture 4">
            <a:extLst>
              <a:ext uri="{FF2B5EF4-FFF2-40B4-BE49-F238E27FC236}">
                <a16:creationId xmlns:a16="http://schemas.microsoft.com/office/drawing/2014/main" id="{7FE9B8CF-9BBC-D4A1-971B-37E311D1346D}"/>
              </a:ext>
            </a:extLst>
          </p:cNvPr>
          <p:cNvPicPr>
            <a:picLocks noChangeAspect="1"/>
          </p:cNvPicPr>
          <p:nvPr/>
        </p:nvPicPr>
        <p:blipFill>
          <a:blip r:embed="rId8"/>
          <a:stretch>
            <a:fillRect/>
          </a:stretch>
        </p:blipFill>
        <p:spPr>
          <a:xfrm>
            <a:off x="530158" y="3353741"/>
            <a:ext cx="1616260" cy="1509204"/>
          </a:xfrm>
          <a:prstGeom prst="rect">
            <a:avLst/>
          </a:prstGeom>
          <a:effectLst>
            <a:outerShdw blurRad="50800" dist="38100" dir="2700000" algn="tl" rotWithShape="0">
              <a:prstClr val="black">
                <a:alpha val="40000"/>
              </a:prstClr>
            </a:outerShdw>
          </a:effectLst>
        </p:spPr>
      </p:pic>
      <p:pic>
        <p:nvPicPr>
          <p:cNvPr id="24" name="Picture 18">
            <a:extLst>
              <a:ext uri="{FF2B5EF4-FFF2-40B4-BE49-F238E27FC236}">
                <a16:creationId xmlns:a16="http://schemas.microsoft.com/office/drawing/2014/main" id="{DBDEF2E5-5780-6C11-D4D6-8D35491256D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84808" y="3532841"/>
            <a:ext cx="1236115" cy="1151003"/>
          </a:xfrm>
          <a:prstGeom prst="rect">
            <a:avLst/>
          </a:prstGeom>
          <a:effectLst>
            <a:outerShdw blurRad="50800" dist="38100" dir="2700000" algn="tl" rotWithShape="0">
              <a:prstClr val="black">
                <a:alpha val="40000"/>
              </a:prstClr>
            </a:outerShdw>
          </a:effectLst>
        </p:spPr>
      </p:pic>
      <p:graphicFrame>
        <p:nvGraphicFramePr>
          <p:cNvPr id="5" name="表 4">
            <a:extLst>
              <a:ext uri="{FF2B5EF4-FFF2-40B4-BE49-F238E27FC236}">
                <a16:creationId xmlns:a16="http://schemas.microsoft.com/office/drawing/2014/main" id="{8D26E96F-299E-A3FB-1F49-7D7C9D63EB15}"/>
              </a:ext>
            </a:extLst>
          </p:cNvPr>
          <p:cNvGraphicFramePr>
            <a:graphicFrameLocks noGrp="1"/>
          </p:cNvGraphicFramePr>
          <p:nvPr/>
        </p:nvGraphicFramePr>
        <p:xfrm>
          <a:off x="9745559" y="5321812"/>
          <a:ext cx="2175444" cy="480060"/>
        </p:xfrm>
        <a:graphic>
          <a:graphicData uri="http://schemas.openxmlformats.org/drawingml/2006/table">
            <a:tbl>
              <a:tblPr/>
              <a:tblGrid>
                <a:gridCol w="2175444">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t>※</a:t>
                      </a:r>
                      <a:r>
                        <a:rPr lang="ja-JP" altLang="en-US" sz="1400" b="1" i="0" u="none" strike="noStrike">
                          <a:solidFill>
                            <a:srgbClr val="000000"/>
                          </a:solidFill>
                          <a:effectLst/>
                          <a:latin typeface="游ゴシック" panose="020B0400000000000000" pitchFamily="50" charset="-128"/>
                          <a:ea typeface="游ゴシック" panose="020B0400000000000000" pitchFamily="50" charset="-128"/>
                        </a:rPr>
                        <a:t>費用は実施期間と</a:t>
                      </a:r>
                      <a:br>
                        <a:rPr lang="en-US" altLang="ja-JP" sz="1400" b="1" i="0" u="none" strike="noStrike">
                          <a:solidFill>
                            <a:srgbClr val="000000"/>
                          </a:solidFill>
                          <a:effectLst/>
                          <a:latin typeface="游ゴシック" panose="020B0400000000000000" pitchFamily="50" charset="-128"/>
                          <a:ea typeface="游ゴシック" panose="020B0400000000000000" pitchFamily="50" charset="-128"/>
                        </a:rPr>
                      </a:br>
                      <a:r>
                        <a:rPr lang="ja-JP" altLang="en-US" sz="1400" b="1" i="0" u="none" strike="noStrike">
                          <a:solidFill>
                            <a:srgbClr val="000000"/>
                          </a:solidFill>
                          <a:effectLst/>
                          <a:latin typeface="游ゴシック" panose="020B0400000000000000" pitchFamily="50" charset="-128"/>
                          <a:ea typeface="游ゴシック" panose="020B0400000000000000" pitchFamily="50" charset="-128"/>
                        </a:rPr>
                        <a:t>　回数により変動します。</a:t>
                      </a:r>
                      <a:endParaRPr lang="en-US" altLang="ja-JP" sz="1400" b="1" i="0" u="none" strike="noStrike">
                        <a:solidFill>
                          <a:srgbClr val="000000"/>
                        </a:solidFill>
                        <a:effectLst/>
                        <a:latin typeface="游ゴシック" panose="020B0400000000000000" pitchFamily="50" charset="-128"/>
                        <a:ea typeface="游ゴシック" panose="020B0400000000000000" pitchFamily="50" charset="-128"/>
                      </a:endParaRP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pic>
        <p:nvPicPr>
          <p:cNvPr id="6" name="図 5" descr="ロゴ, アイコン&#10;&#10;自動的に生成された説明">
            <a:hlinkClick r:id="rId10" action="ppaction://hlinksldjump"/>
            <a:extLst>
              <a:ext uri="{FF2B5EF4-FFF2-40B4-BE49-F238E27FC236}">
                <a16:creationId xmlns:a16="http://schemas.microsoft.com/office/drawing/2014/main" id="{1E1FF6FF-D307-D071-2001-7BB0B75CCDF7}"/>
              </a:ext>
            </a:extLst>
          </p:cNvPr>
          <p:cNvPicPr>
            <a:picLocks noChangeAspect="1"/>
          </p:cNvPicPr>
          <p:nvPr/>
        </p:nvPicPr>
        <p:blipFill>
          <a:blip r:embed="rId11"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924859" y="6680318"/>
            <a:ext cx="242455" cy="161153"/>
          </a:xfrm>
          <a:prstGeom prst="rect">
            <a:avLst/>
          </a:prstGeom>
        </p:spPr>
      </p:pic>
      <p:graphicFrame>
        <p:nvGraphicFramePr>
          <p:cNvPr id="7" name="表 6">
            <a:extLst>
              <a:ext uri="{FF2B5EF4-FFF2-40B4-BE49-F238E27FC236}">
                <a16:creationId xmlns:a16="http://schemas.microsoft.com/office/drawing/2014/main" id="{23285C3C-490C-8A19-0C40-C0F7318ADA9D}"/>
              </a:ext>
            </a:extLst>
          </p:cNvPr>
          <p:cNvGraphicFramePr>
            <a:graphicFrameLocks noGrp="1"/>
          </p:cNvGraphicFramePr>
          <p:nvPr>
            <p:extLst>
              <p:ext uri="{D42A27DB-BD31-4B8C-83A1-F6EECF244321}">
                <p14:modId xmlns:p14="http://schemas.microsoft.com/office/powerpoint/2010/main" val="3221407081"/>
              </p:ext>
            </p:extLst>
          </p:nvPr>
        </p:nvGraphicFramePr>
        <p:xfrm>
          <a:off x="530157" y="928741"/>
          <a:ext cx="4322398" cy="266700"/>
        </p:xfrm>
        <a:graphic>
          <a:graphicData uri="http://schemas.openxmlformats.org/drawingml/2006/table">
            <a:tbl>
              <a:tblPr/>
              <a:tblGrid>
                <a:gridCol w="4322398">
                  <a:extLst>
                    <a:ext uri="{9D8B030D-6E8A-4147-A177-3AD203B41FA5}">
                      <a16:colId xmlns:a16="http://schemas.microsoft.com/office/drawing/2014/main" val="1059341069"/>
                    </a:ext>
                  </a:extLst>
                </a:gridCol>
              </a:tblGrid>
              <a:tr h="238125">
                <a:tc>
                  <a:txBody>
                    <a:bodyPr/>
                    <a:lstStyle/>
                    <a:p>
                      <a:pPr algn="l" fontAlgn="ctr"/>
                      <a:r>
                        <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rPr>
                        <a:t>JIS </a:t>
                      </a: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製図</a:t>
                      </a:r>
                      <a:r>
                        <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rPr>
                        <a:t>/CATIA V5</a:t>
                      </a: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初級・中級</a:t>
                      </a:r>
                      <a:r>
                        <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rPr>
                        <a:t>/NX</a:t>
                      </a:r>
                      <a:r>
                        <a:rPr lang="ja-JP" altLang="en-US" sz="1400" b="1" i="0" u="none" strike="noStrike" dirty="0">
                          <a:solidFill>
                            <a:srgbClr val="000000"/>
                          </a:solidFill>
                          <a:effectLst/>
                          <a:latin typeface="游ゴシック" panose="020B0400000000000000" pitchFamily="50" charset="-128"/>
                          <a:ea typeface="游ゴシック" panose="020B0400000000000000" pitchFamily="50" charset="-128"/>
                        </a:rPr>
                        <a:t>初級・中級</a:t>
                      </a:r>
                      <a:endParaRPr lang="en-US" altLang="ja-JP" sz="14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74748243"/>
                  </a:ext>
                </a:extLst>
              </a:tr>
            </a:tbl>
          </a:graphicData>
        </a:graphic>
      </p:graphicFrame>
    </p:spTree>
    <p:extLst>
      <p:ext uri="{BB962C8B-B14F-4D97-AF65-F5344CB8AC3E}">
        <p14:creationId xmlns:p14="http://schemas.microsoft.com/office/powerpoint/2010/main" val="3835381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タイムライン&#10;&#10;自動的に生成された説明">
            <a:extLst>
              <a:ext uri="{FF2B5EF4-FFF2-40B4-BE49-F238E27FC236}">
                <a16:creationId xmlns:a16="http://schemas.microsoft.com/office/drawing/2014/main" id="{40D05E4D-348A-9603-F04E-13A72D558A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84785"/>
            <a:ext cx="12192000" cy="6858000"/>
          </a:xfrm>
          <a:prstGeom prst="rect">
            <a:avLst/>
          </a:prstGeom>
          <a:solidFill>
            <a:schemeClr val="accent1"/>
          </a:solidFill>
        </p:spPr>
      </p:pic>
      <p:pic>
        <p:nvPicPr>
          <p:cNvPr id="21" name="図 20" descr="アイコン&#10;&#10;中程度の精度で自動的に生成された説明">
            <a:extLst>
              <a:ext uri="{FF2B5EF4-FFF2-40B4-BE49-F238E27FC236}">
                <a16:creationId xmlns:a16="http://schemas.microsoft.com/office/drawing/2014/main" id="{BF998843-D510-D7F5-279C-589CFACDA7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8340" y="84785"/>
            <a:ext cx="1847710" cy="362055"/>
          </a:xfrm>
          <a:prstGeom prst="rect">
            <a:avLst/>
          </a:prstGeom>
        </p:spPr>
      </p:pic>
      <p:sp>
        <p:nvSpPr>
          <p:cNvPr id="2" name="正方形/長方形 1">
            <a:extLst>
              <a:ext uri="{FF2B5EF4-FFF2-40B4-BE49-F238E27FC236}">
                <a16:creationId xmlns:a16="http://schemas.microsoft.com/office/drawing/2014/main" id="{32E5726D-96ED-C392-FB97-97AD7C916B80}"/>
              </a:ext>
            </a:extLst>
          </p:cNvPr>
          <p:cNvSpPr/>
          <p:nvPr/>
        </p:nvSpPr>
        <p:spPr>
          <a:xfrm>
            <a:off x="850605" y="5923722"/>
            <a:ext cx="5092995" cy="6897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733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D6BA33-A82A-16AE-E38F-307E92FAA382}"/>
              </a:ext>
            </a:extLst>
          </p:cNvPr>
          <p:cNvSpPr txBox="1">
            <a:spLocks/>
          </p:cNvSpPr>
          <p:nvPr/>
        </p:nvSpPr>
        <p:spPr>
          <a:xfrm>
            <a:off x="1456594" y="-186996"/>
            <a:ext cx="8366720" cy="922114"/>
          </a:xfrm>
          <a:prstGeom prst="rect">
            <a:avLst/>
          </a:prstGeom>
        </p:spPr>
        <p:txBody>
          <a:bodyPr vert="horz" lIns="91440" tIns="45720" rIns="91440" bIns="45720" rtlCol="0" anchor="ctr">
            <a:normAutofit fontScale="90000" lnSpcReduction="20000"/>
          </a:bodyPr>
          <a:lstStyle>
            <a:lvl1pPr algn="ctr" defTabSz="685800" rtl="0" eaLnBrk="1" latinLnBrk="0" hangingPunct="1">
              <a:spcBef>
                <a:spcPct val="0"/>
              </a:spcBef>
              <a:buNone/>
              <a:defRPr kumimoji="1" sz="2400" b="1" kern="1200">
                <a:solidFill>
                  <a:schemeClr val="tx1"/>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br>
              <a:rPr kumimoji="1" lang="en-US" altLang="ja-JP" sz="2400" b="0"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br>
            <a:r>
              <a:rPr kumimoji="1" lang="ja-JP" altLang="en-US" sz="2700" b="1"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　</a:t>
            </a:r>
            <a:r>
              <a:rPr kumimoji="1" lang="en-US" altLang="ja-JP" sz="2700" b="1"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ESUTECH </a:t>
            </a:r>
            <a:r>
              <a:rPr kumimoji="1" lang="ja-JP" altLang="en-US" sz="4400" b="1"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エステック </a:t>
            </a:r>
            <a:r>
              <a:rPr kumimoji="0" lang="ja-JP" altLang="en-US" sz="2700" b="0"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とは？</a:t>
            </a:r>
            <a:endParaRPr kumimoji="1" lang="ja-JP" altLang="en-US" sz="4400" b="1"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endParaRPr>
          </a:p>
        </p:txBody>
      </p:sp>
      <p:sp>
        <p:nvSpPr>
          <p:cNvPr id="7" name="Rectangle: Rounded Corners 6">
            <a:extLst>
              <a:ext uri="{FF2B5EF4-FFF2-40B4-BE49-F238E27FC236}">
                <a16:creationId xmlns:a16="http://schemas.microsoft.com/office/drawing/2014/main" id="{1026FC39-0639-A137-CAA5-23FA581D7D33}"/>
              </a:ext>
            </a:extLst>
          </p:cNvPr>
          <p:cNvSpPr/>
          <p:nvPr/>
        </p:nvSpPr>
        <p:spPr>
          <a:xfrm>
            <a:off x="595617" y="814746"/>
            <a:ext cx="3632433" cy="2685636"/>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安心の技能実習生派遣大手</a:t>
            </a:r>
            <a:endPar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ESUHAI</a:t>
            </a: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（エスハイ）のグループ企業　</a:t>
            </a:r>
            <a:endPar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グループ従業員</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400</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名　本社：ベトナム・ホーチミン市</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日本事務所：東京・神田</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ESUHAI</a:t>
            </a: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実習生送出し実績：</a:t>
            </a:r>
            <a:r>
              <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17,000</a:t>
            </a: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人</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a:t>
            </a:r>
            <a:r>
              <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(2006-2023)</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 name="Title 1">
            <a:extLst>
              <a:ext uri="{FF2B5EF4-FFF2-40B4-BE49-F238E27FC236}">
                <a16:creationId xmlns:a16="http://schemas.microsoft.com/office/drawing/2014/main" id="{CAF03357-A54E-074F-A389-66EF7E30A6CC}"/>
              </a:ext>
            </a:extLst>
          </p:cNvPr>
          <p:cNvSpPr txBox="1">
            <a:spLocks/>
          </p:cNvSpPr>
          <p:nvPr/>
        </p:nvSpPr>
        <p:spPr>
          <a:xfrm>
            <a:off x="2140900" y="3500381"/>
            <a:ext cx="8366720" cy="922114"/>
          </a:xfrm>
          <a:prstGeom prst="rect">
            <a:avLst/>
          </a:prstGeom>
        </p:spPr>
        <p:txBody>
          <a:bodyPr vert="horz" lIns="91440" tIns="45720" rIns="91440" bIns="45720" rtlCol="0" anchor="ctr">
            <a:normAutofit fontScale="60000" lnSpcReduction="20000"/>
          </a:bodyPr>
          <a:lstStyle>
            <a:lvl1pPr algn="ctr" defTabSz="685800" rtl="0" eaLnBrk="1" latinLnBrk="0" hangingPunct="1">
              <a:spcBef>
                <a:spcPct val="0"/>
              </a:spcBef>
              <a:buNone/>
              <a:defRPr kumimoji="1" sz="2400" b="1" kern="1200">
                <a:solidFill>
                  <a:schemeClr val="tx1"/>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br>
              <a:rPr kumimoji="1" lang="en-US" altLang="ja-JP" sz="2400" b="0"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br>
            <a:r>
              <a:rPr kumimoji="1" lang="ja-JP" altLang="en-US" sz="5300" b="1"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エステック</a:t>
            </a:r>
            <a:r>
              <a:rPr kumimoji="1" lang="ja-JP" altLang="en-US" sz="4400" b="1" i="0" u="none" strike="noStrike" kern="1200" cap="none" spc="100" normalizeH="0" baseline="0" noProof="0" dirty="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 </a:t>
            </a:r>
            <a:r>
              <a:rPr kumimoji="0" lang="ja-JP" altLang="en-US" sz="3600" b="1"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のできること</a:t>
            </a:r>
            <a:r>
              <a:rPr kumimoji="0" lang="en-US" altLang="ja-JP" sz="3600" b="1"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a:t>
            </a:r>
          </a:p>
          <a:p>
            <a:pPr marL="0" marR="0" lvl="0" indent="0" algn="ctr" defTabSz="685800" rtl="0" eaLnBrk="1" fontAlgn="auto" latinLnBrk="0" hangingPunct="1">
              <a:lnSpc>
                <a:spcPct val="100000"/>
              </a:lnSpc>
              <a:spcBef>
                <a:spcPct val="0"/>
              </a:spcBef>
              <a:spcAft>
                <a:spcPts val="0"/>
              </a:spcAft>
              <a:buClrTx/>
              <a:buSzTx/>
              <a:buFontTx/>
              <a:buNone/>
              <a:tabLst/>
              <a:defRPr/>
            </a:pPr>
            <a:r>
              <a:rPr kumimoji="1" lang="ja-JP" altLang="en-US" sz="3600" b="1" i="0" u="none" strike="noStrike" kern="1200" cap="none" spc="10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技術系人資源に関する悩みを一発払拭！</a:t>
            </a:r>
          </a:p>
        </p:txBody>
      </p:sp>
      <p:sp>
        <p:nvSpPr>
          <p:cNvPr id="11" name="Rectangle: Rounded Corners 10">
            <a:extLst>
              <a:ext uri="{FF2B5EF4-FFF2-40B4-BE49-F238E27FC236}">
                <a16:creationId xmlns:a16="http://schemas.microsoft.com/office/drawing/2014/main" id="{DFE0B458-AC82-0975-D6FA-B4266D51CF26}"/>
              </a:ext>
            </a:extLst>
          </p:cNvPr>
          <p:cNvSpPr/>
          <p:nvPr/>
        </p:nvSpPr>
        <p:spPr>
          <a:xfrm>
            <a:off x="4337107" y="814746"/>
            <a:ext cx="3626845" cy="2685636"/>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学校部門「</a:t>
            </a:r>
            <a: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KAIZEN</a:t>
            </a: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吉田スクール」で</a:t>
            </a:r>
            <a:b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b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理工系大卒者を一年間、日本語・</a:t>
            </a:r>
            <a:b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b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社会人基礎教育・技術教育を徹底、</a:t>
            </a:r>
            <a:b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b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日本へ送り出し</a:t>
            </a:r>
            <a:endPar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低い転職率</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高い人材品質</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KAIZEN</a:t>
            </a: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吉田スクール　技術者育成コース</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在校生：</a:t>
            </a:r>
            <a:r>
              <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170</a:t>
            </a: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名（技能実習生コース：</a:t>
            </a:r>
            <a:r>
              <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3300</a:t>
            </a:r>
            <a:r>
              <a:rPr kumimoji="1"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人）</a:t>
            </a:r>
            <a:endParaRPr kumimoji="1"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171450" marR="0" lvl="0" indent="-171450" algn="ctr"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2" name="Rectangle: Rounded Corners 11">
            <a:extLst>
              <a:ext uri="{FF2B5EF4-FFF2-40B4-BE49-F238E27FC236}">
                <a16:creationId xmlns:a16="http://schemas.microsoft.com/office/drawing/2014/main" id="{40A52FAA-A538-2F3C-0847-CB98EB1538ED}"/>
              </a:ext>
            </a:extLst>
          </p:cNvPr>
          <p:cNvSpPr/>
          <p:nvPr/>
        </p:nvSpPr>
        <p:spPr>
          <a:xfrm>
            <a:off x="8071141" y="814745"/>
            <a:ext cx="3626844" cy="2685636"/>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多彩な経歴の在籍エンジニア、</a:t>
            </a:r>
            <a:b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b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様々な分野の</a:t>
            </a:r>
            <a:r>
              <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OS</a:t>
            </a:r>
            <a:r>
              <a:rPr kumimoji="0" lang="ja-JP" altLang="en-US"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rPr>
              <a:t>業務を受注可能</a:t>
            </a:r>
            <a:endParaRPr kumimoji="0" lang="en-US" altLang="ja-JP" sz="1600" b="1" i="0" u="none" strike="noStrike" kern="1200" cap="none" spc="0" normalizeH="0" baseline="0" noProof="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機械設計　</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自動車外装　</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自動車内装</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樹脂、金属　</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プレス、インジェクション、機械加工</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a:p>
            <a:pPr marL="0" marR="0" lvl="0" indent="0" algn="ctr" defTabSz="6858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電気電子　</a:t>
            </a:r>
            <a:r>
              <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rPr>
              <a:t>　生産技術</a:t>
            </a:r>
            <a:endParaRPr kumimoji="0" lang="en-US" altLang="ja-JP" sz="12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3" name="Rectangle: Rounded Corners 12">
            <a:extLst>
              <a:ext uri="{FF2B5EF4-FFF2-40B4-BE49-F238E27FC236}">
                <a16:creationId xmlns:a16="http://schemas.microsoft.com/office/drawing/2014/main" id="{5EE025A0-484B-E35C-565D-56E3E67EE65E}"/>
              </a:ext>
            </a:extLst>
          </p:cNvPr>
          <p:cNvSpPr/>
          <p:nvPr/>
        </p:nvSpPr>
        <p:spPr>
          <a:xfrm>
            <a:off x="8527460" y="5624515"/>
            <a:ext cx="3099474" cy="91440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1F497D"/>
                </a:solidFill>
                <a:effectLst/>
                <a:uLnTx/>
                <a:uFillTx/>
                <a:latin typeface="Century Gothic" panose="020F0302020204030204"/>
                <a:ea typeface="メイリオ" panose="020B0604030504040204" pitchFamily="34" charset="-128"/>
                <a:cs typeface="+mn-cs"/>
              </a:rPr>
              <a:t>設計業務 </a:t>
            </a:r>
            <a:r>
              <a:rPr kumimoji="1" lang="ja-JP" altLang="en-US" sz="2800" b="1" i="0" u="none" strike="noStrike" kern="1200" cap="none" spc="0" normalizeH="0" baseline="0" noProof="0">
                <a:ln>
                  <a:noFill/>
                </a:ln>
                <a:solidFill>
                  <a:prstClr val="black"/>
                </a:solidFill>
                <a:effectLst/>
                <a:uLnTx/>
                <a:uFillTx/>
                <a:latin typeface="Century Gothic" panose="020F0302020204030204"/>
                <a:ea typeface="メイリオ" panose="020B0604030504040204" pitchFamily="34" charset="-128"/>
                <a:cs typeface="+mn-cs"/>
              </a:rPr>
              <a:t>受託</a:t>
            </a:r>
          </a:p>
        </p:txBody>
      </p:sp>
      <p:sp>
        <p:nvSpPr>
          <p:cNvPr id="14" name="Rectangle: Rounded Corners 13">
            <a:extLst>
              <a:ext uri="{FF2B5EF4-FFF2-40B4-BE49-F238E27FC236}">
                <a16:creationId xmlns:a16="http://schemas.microsoft.com/office/drawing/2014/main" id="{90406A71-EEC8-1075-E575-EA1B4F3ED9BA}"/>
              </a:ext>
            </a:extLst>
          </p:cNvPr>
          <p:cNvSpPr/>
          <p:nvPr/>
        </p:nvSpPr>
        <p:spPr>
          <a:xfrm>
            <a:off x="4600792" y="5624515"/>
            <a:ext cx="3099474" cy="91440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1F497D"/>
                </a:solidFill>
                <a:effectLst/>
                <a:uLnTx/>
                <a:uFillTx/>
                <a:latin typeface="Century Gothic" panose="020F0302020204030204"/>
                <a:ea typeface="メイリオ" panose="020B0604030504040204" pitchFamily="34" charset="-128"/>
                <a:cs typeface="+mn-cs"/>
              </a:rPr>
              <a:t>緊急負荷 </a:t>
            </a:r>
            <a:r>
              <a:rPr kumimoji="1" lang="ja-JP" altLang="en-US" sz="2800" b="1" i="0" u="none" strike="noStrike" kern="1200" cap="none" spc="0" normalizeH="0" baseline="0" noProof="0">
                <a:ln>
                  <a:noFill/>
                </a:ln>
                <a:solidFill>
                  <a:prstClr val="black"/>
                </a:solidFill>
                <a:effectLst/>
                <a:uLnTx/>
                <a:uFillTx/>
                <a:latin typeface="Century Gothic" panose="020F0302020204030204"/>
                <a:ea typeface="メイリオ" panose="020B0604030504040204" pitchFamily="34" charset="-128"/>
                <a:cs typeface="+mn-cs"/>
              </a:rPr>
              <a:t>対応</a:t>
            </a:r>
          </a:p>
        </p:txBody>
      </p:sp>
      <p:sp>
        <p:nvSpPr>
          <p:cNvPr id="15" name="Rectangle: Rounded Corners 14">
            <a:extLst>
              <a:ext uri="{FF2B5EF4-FFF2-40B4-BE49-F238E27FC236}">
                <a16:creationId xmlns:a16="http://schemas.microsoft.com/office/drawing/2014/main" id="{1BF2B7BF-5045-5905-38F3-4F9C3283B9DE}"/>
              </a:ext>
            </a:extLst>
          </p:cNvPr>
          <p:cNvSpPr/>
          <p:nvPr/>
        </p:nvSpPr>
        <p:spPr>
          <a:xfrm>
            <a:off x="4546263" y="4537090"/>
            <a:ext cx="3099474" cy="914400"/>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1F497D"/>
                </a:solidFill>
                <a:effectLst/>
                <a:uLnTx/>
                <a:uFillTx/>
                <a:latin typeface="Century Gothic" panose="020F0302020204030204"/>
                <a:ea typeface="メイリオ" panose="020B0604030504040204" pitchFamily="34" charset="-128"/>
                <a:cs typeface="+mn-cs"/>
              </a:rPr>
              <a:t>技術者の卵 </a:t>
            </a:r>
            <a:r>
              <a:rPr kumimoji="1" lang="ja-JP" altLang="en-US" sz="2800" b="1" i="0" u="none" strike="noStrike" kern="1200" cap="none" spc="0" normalizeH="0" baseline="0" noProof="0" dirty="0">
                <a:ln>
                  <a:noFill/>
                </a:ln>
                <a:solidFill>
                  <a:prstClr val="black"/>
                </a:solidFill>
                <a:effectLst/>
                <a:uLnTx/>
                <a:uFillTx/>
                <a:latin typeface="Century Gothic" panose="020F0302020204030204"/>
                <a:ea typeface="メイリオ" panose="020B0604030504040204" pitchFamily="34" charset="-128"/>
                <a:cs typeface="+mn-cs"/>
              </a:rPr>
              <a:t>育成</a:t>
            </a:r>
          </a:p>
        </p:txBody>
      </p:sp>
      <p:sp>
        <p:nvSpPr>
          <p:cNvPr id="16" name="Rectangle: Rounded Corners 15">
            <a:extLst>
              <a:ext uri="{FF2B5EF4-FFF2-40B4-BE49-F238E27FC236}">
                <a16:creationId xmlns:a16="http://schemas.microsoft.com/office/drawing/2014/main" id="{31AA6E1A-FD4D-4B9D-8CC5-458242258782}"/>
              </a:ext>
            </a:extLst>
          </p:cNvPr>
          <p:cNvSpPr/>
          <p:nvPr/>
        </p:nvSpPr>
        <p:spPr>
          <a:xfrm>
            <a:off x="8527460" y="4527287"/>
            <a:ext cx="3099474" cy="91440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a:ln>
                  <a:noFill/>
                </a:ln>
                <a:solidFill>
                  <a:srgbClr val="1F497D"/>
                </a:solidFill>
                <a:effectLst/>
                <a:uLnTx/>
                <a:uFillTx/>
                <a:latin typeface="Century Gothic" panose="020F0302020204030204"/>
                <a:ea typeface="メイリオ" panose="020B0604030504040204" pitchFamily="34" charset="-128"/>
                <a:cs typeface="+mn-cs"/>
              </a:rPr>
              <a:t>3D</a:t>
            </a:r>
            <a:r>
              <a:rPr kumimoji="1" lang="ja-JP" altLang="en-US" sz="2800" b="1" i="0" u="none" strike="noStrike" kern="1200" cap="none" spc="0" normalizeH="0" baseline="0" noProof="0">
                <a:ln>
                  <a:noFill/>
                </a:ln>
                <a:solidFill>
                  <a:srgbClr val="1F497D"/>
                </a:solidFill>
                <a:effectLst/>
                <a:uLnTx/>
                <a:uFillTx/>
                <a:latin typeface="Century Gothic" panose="020F0302020204030204"/>
                <a:ea typeface="メイリオ" panose="020B0604030504040204" pitchFamily="34" charset="-128"/>
                <a:cs typeface="+mn-cs"/>
              </a:rPr>
              <a:t>化 図面化 </a:t>
            </a:r>
            <a:r>
              <a:rPr kumimoji="1" lang="ja-JP" altLang="en-US" sz="2800" b="1" i="0" u="none" strike="noStrike" kern="1200" cap="none" spc="0" normalizeH="0" baseline="0" noProof="0">
                <a:ln>
                  <a:noFill/>
                </a:ln>
                <a:solidFill>
                  <a:prstClr val="black"/>
                </a:solidFill>
                <a:effectLst/>
                <a:uLnTx/>
                <a:uFillTx/>
                <a:latin typeface="Century Gothic" panose="020F0302020204030204"/>
                <a:ea typeface="メイリオ" panose="020B0604030504040204" pitchFamily="34" charset="-128"/>
                <a:cs typeface="+mn-cs"/>
              </a:rPr>
              <a:t>作業</a:t>
            </a:r>
          </a:p>
        </p:txBody>
      </p:sp>
      <p:sp>
        <p:nvSpPr>
          <p:cNvPr id="17" name="Rectangle: Rounded Corners 16">
            <a:extLst>
              <a:ext uri="{FF2B5EF4-FFF2-40B4-BE49-F238E27FC236}">
                <a16:creationId xmlns:a16="http://schemas.microsoft.com/office/drawing/2014/main" id="{A2CB3E8D-C358-72C3-B8B6-3F48BAFEBFAD}"/>
              </a:ext>
            </a:extLst>
          </p:cNvPr>
          <p:cNvSpPr/>
          <p:nvPr/>
        </p:nvSpPr>
        <p:spPr>
          <a:xfrm>
            <a:off x="733504" y="4537090"/>
            <a:ext cx="3099474" cy="914400"/>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1F497D"/>
                </a:solidFill>
                <a:effectLst/>
                <a:uLnTx/>
                <a:uFillTx/>
                <a:latin typeface="Century Gothic" panose="020F0302020204030204"/>
                <a:ea typeface="メイリオ" panose="020B0604030504040204" pitchFamily="34" charset="-128"/>
                <a:cs typeface="+mn-cs"/>
              </a:rPr>
              <a:t>技術者の卵 </a:t>
            </a:r>
            <a:r>
              <a:rPr kumimoji="1" lang="ja-JP" altLang="en-US" sz="2800" b="1" i="0" u="none" strike="noStrike" kern="1200" cap="none" spc="0" normalizeH="0" baseline="0" noProof="0" dirty="0">
                <a:ln>
                  <a:noFill/>
                </a:ln>
                <a:solidFill>
                  <a:prstClr val="black"/>
                </a:solidFill>
                <a:effectLst/>
                <a:uLnTx/>
                <a:uFillTx/>
                <a:latin typeface="Century Gothic" panose="020F0302020204030204"/>
                <a:ea typeface="メイリオ" panose="020B0604030504040204" pitchFamily="34" charset="-128"/>
                <a:cs typeface="+mn-cs"/>
              </a:rPr>
              <a:t>紹介</a:t>
            </a:r>
          </a:p>
        </p:txBody>
      </p:sp>
      <p:sp>
        <p:nvSpPr>
          <p:cNvPr id="18" name="Rectangle: Rounded Corners 17">
            <a:extLst>
              <a:ext uri="{FF2B5EF4-FFF2-40B4-BE49-F238E27FC236}">
                <a16:creationId xmlns:a16="http://schemas.microsoft.com/office/drawing/2014/main" id="{B454859D-B249-14B6-F58E-BF649C3E2A4E}"/>
              </a:ext>
            </a:extLst>
          </p:cNvPr>
          <p:cNvSpPr/>
          <p:nvPr/>
        </p:nvSpPr>
        <p:spPr>
          <a:xfrm>
            <a:off x="742825" y="5624515"/>
            <a:ext cx="3099474" cy="914400"/>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1F497D"/>
                </a:solidFill>
                <a:effectLst/>
                <a:uLnTx/>
                <a:uFillTx/>
                <a:latin typeface="Century Gothic" panose="020F0302020204030204"/>
                <a:ea typeface="メイリオ" panose="020B0604030504040204" pitchFamily="34" charset="-128"/>
                <a:cs typeface="+mn-cs"/>
              </a:rPr>
              <a:t>オンサイト </a:t>
            </a:r>
            <a:r>
              <a:rPr kumimoji="1" lang="ja-JP" altLang="en-US" sz="2800" b="1" i="0" u="none" strike="noStrike" kern="1200" cap="none" spc="0" normalizeH="0" baseline="0" noProof="0">
                <a:ln>
                  <a:noFill/>
                </a:ln>
                <a:solidFill>
                  <a:prstClr val="black"/>
                </a:solidFill>
                <a:effectLst/>
                <a:uLnTx/>
                <a:uFillTx/>
                <a:latin typeface="Century Gothic" panose="020F0302020204030204"/>
                <a:ea typeface="メイリオ" panose="020B0604030504040204" pitchFamily="34" charset="-128"/>
                <a:cs typeface="+mn-cs"/>
              </a:rPr>
              <a:t>派遣</a:t>
            </a:r>
          </a:p>
        </p:txBody>
      </p:sp>
      <p:pic>
        <p:nvPicPr>
          <p:cNvPr id="6" name="図 7" descr="人, 屋内, テーブル, 男 が含まれている画像&#10;&#10;自動的に生成された説明">
            <a:extLst>
              <a:ext uri="{FF2B5EF4-FFF2-40B4-BE49-F238E27FC236}">
                <a16:creationId xmlns:a16="http://schemas.microsoft.com/office/drawing/2014/main" id="{448FF472-31A8-E641-5BD5-4BE8D2A4D61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80521" y="2664011"/>
            <a:ext cx="1114982" cy="671059"/>
          </a:xfrm>
          <a:prstGeom prst="rect">
            <a:avLst/>
          </a:prstGeom>
          <a:effectLst/>
        </p:spPr>
      </p:pic>
      <p:pic>
        <p:nvPicPr>
          <p:cNvPr id="8" name="図 12">
            <a:extLst>
              <a:ext uri="{FF2B5EF4-FFF2-40B4-BE49-F238E27FC236}">
                <a16:creationId xmlns:a16="http://schemas.microsoft.com/office/drawing/2014/main" id="{BC4B540D-C573-370D-9B27-A19BA77433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3504" y="2631680"/>
            <a:ext cx="1121372" cy="702251"/>
          </a:xfrm>
          <a:prstGeom prst="rect">
            <a:avLst/>
          </a:prstGeom>
          <a:effectLst/>
        </p:spPr>
      </p:pic>
      <p:pic>
        <p:nvPicPr>
          <p:cNvPr id="19" name="図 14">
            <a:extLst>
              <a:ext uri="{FF2B5EF4-FFF2-40B4-BE49-F238E27FC236}">
                <a16:creationId xmlns:a16="http://schemas.microsoft.com/office/drawing/2014/main" id="{3BCD1743-FB67-10DD-3D66-0FBA2753603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31622" y="2641193"/>
            <a:ext cx="1036873" cy="685488"/>
          </a:xfrm>
          <a:prstGeom prst="rect">
            <a:avLst/>
          </a:prstGeom>
          <a:effectLst/>
        </p:spPr>
      </p:pic>
      <p:pic>
        <p:nvPicPr>
          <p:cNvPr id="20" name="Picture 10" descr="工業科【環境技術科】 - 山形県立酒田光陵高等学校ホームページ さん">
            <a:extLst>
              <a:ext uri="{FF2B5EF4-FFF2-40B4-BE49-F238E27FC236}">
                <a16:creationId xmlns:a16="http://schemas.microsoft.com/office/drawing/2014/main" id="{29F5477B-2F40-7E72-021E-885ED44B12A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68140" y="2655622"/>
            <a:ext cx="1036873" cy="68126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1" name="図 5" descr="ノートパソコンを使っている男性&#10;&#10;自動的に生成された説明">
            <a:extLst>
              <a:ext uri="{FF2B5EF4-FFF2-40B4-BE49-F238E27FC236}">
                <a16:creationId xmlns:a16="http://schemas.microsoft.com/office/drawing/2014/main" id="{8B50B03D-1089-0016-62C2-B11ACABBDC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86646" y="2694041"/>
            <a:ext cx="1018255" cy="686459"/>
          </a:xfrm>
          <a:prstGeom prst="rect">
            <a:avLst/>
          </a:prstGeom>
          <a:effectLst/>
        </p:spPr>
      </p:pic>
      <p:pic>
        <p:nvPicPr>
          <p:cNvPr id="22" name="図 38" descr="キッチンで作業をしている男性&#10;&#10;低い精度で自動的に生成された説明">
            <a:extLst>
              <a:ext uri="{FF2B5EF4-FFF2-40B4-BE49-F238E27FC236}">
                <a16:creationId xmlns:a16="http://schemas.microsoft.com/office/drawing/2014/main" id="{EE8466A2-F832-2531-0500-29DBD06A07C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37698" y="2672144"/>
            <a:ext cx="947400" cy="710551"/>
          </a:xfrm>
          <a:prstGeom prst="rect">
            <a:avLst/>
          </a:prstGeom>
          <a:effectLst/>
        </p:spPr>
      </p:pic>
      <p:pic>
        <p:nvPicPr>
          <p:cNvPr id="23" name="図 6" descr="ポーズをとる女性たち&#10;&#10;自動的に生成された説明">
            <a:extLst>
              <a:ext uri="{FF2B5EF4-FFF2-40B4-BE49-F238E27FC236}">
                <a16:creationId xmlns:a16="http://schemas.microsoft.com/office/drawing/2014/main" id="{B97A55D7-D129-E986-9D97-F3EA7259382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35171" y="2664646"/>
            <a:ext cx="1006589" cy="671059"/>
          </a:xfrm>
          <a:prstGeom prst="rect">
            <a:avLst/>
          </a:prstGeom>
          <a:effectLst>
            <a:outerShdw blurRad="50800" dist="38100" dir="2700000" algn="tl" rotWithShape="0">
              <a:prstClr val="black">
                <a:alpha val="40000"/>
              </a:prstClr>
            </a:outerShdw>
          </a:effectLst>
        </p:spPr>
      </p:pic>
      <p:pic>
        <p:nvPicPr>
          <p:cNvPr id="2" name="Picture 3" descr="\\SERVER\Public\Hinhanh\KYSU\SEMINAR - KS\BK 9.4.2011\IMG_4766.JPG">
            <a:extLst>
              <a:ext uri="{FF2B5EF4-FFF2-40B4-BE49-F238E27FC236}">
                <a16:creationId xmlns:a16="http://schemas.microsoft.com/office/drawing/2014/main" id="{89FF9957-8782-A4DD-6004-674C01FC888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827786" y="2655622"/>
            <a:ext cx="1054409" cy="6710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4" name="図 59">
            <a:extLst>
              <a:ext uri="{FF2B5EF4-FFF2-40B4-BE49-F238E27FC236}">
                <a16:creationId xmlns:a16="http://schemas.microsoft.com/office/drawing/2014/main" id="{5D415855-5AA2-A41E-EC69-E33ABD255EC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09230" y="2669948"/>
            <a:ext cx="1018255" cy="71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213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descr="草, 建物, 電車, 跡 が含まれている画像&#10;&#10;自動的に生成された説明">
            <a:extLst>
              <a:ext uri="{FF2B5EF4-FFF2-40B4-BE49-F238E27FC236}">
                <a16:creationId xmlns:a16="http://schemas.microsoft.com/office/drawing/2014/main" id="{F02B9A8B-36A0-49D6-EDFD-1806092A7DB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37853" y="1244101"/>
            <a:ext cx="7970481" cy="5392030"/>
          </a:xfrm>
        </p:spPr>
      </p:pic>
      <p:sp>
        <p:nvSpPr>
          <p:cNvPr id="7" name="タイトル 6">
            <a:extLst>
              <a:ext uri="{FF2B5EF4-FFF2-40B4-BE49-F238E27FC236}">
                <a16:creationId xmlns:a16="http://schemas.microsoft.com/office/drawing/2014/main" id="{C3BCC783-2ECB-C247-7D5E-18726FC364F2}"/>
              </a:ext>
            </a:extLst>
          </p:cNvPr>
          <p:cNvSpPr>
            <a:spLocks noGrp="1"/>
          </p:cNvSpPr>
          <p:nvPr>
            <p:ph type="title"/>
          </p:nvPr>
        </p:nvSpPr>
        <p:spPr/>
        <p:txBody>
          <a:bodyPr>
            <a:normAutofit/>
          </a:bodyPr>
          <a:lstStyle/>
          <a:p>
            <a:r>
              <a:rPr lang="en-US" altLang="ja-JP"/>
              <a:t>ESUHAI Tower 2024</a:t>
            </a:r>
            <a:r>
              <a:rPr lang="ja-JP" altLang="en-US"/>
              <a:t>着工予定</a:t>
            </a:r>
          </a:p>
        </p:txBody>
      </p:sp>
      <p:pic>
        <p:nvPicPr>
          <p:cNvPr id="13" name="Picture 2" descr="A picture containing outdoor, building, tower block, commercial building&#10;&#10;Description automatically generated">
            <a:extLst>
              <a:ext uri="{FF2B5EF4-FFF2-40B4-BE49-F238E27FC236}">
                <a16:creationId xmlns:a16="http://schemas.microsoft.com/office/drawing/2014/main" id="{F0DEEC95-5261-52FB-CAE7-0AEF17D493B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61916" y="1244101"/>
            <a:ext cx="3492230" cy="3280409"/>
          </a:xfrm>
          <a:prstGeom prst="rect">
            <a:avLst/>
          </a:prstGeom>
        </p:spPr>
      </p:pic>
      <p:sp>
        <p:nvSpPr>
          <p:cNvPr id="3" name="スライド番号プレースホルダー 1">
            <a:extLst>
              <a:ext uri="{FF2B5EF4-FFF2-40B4-BE49-F238E27FC236}">
                <a16:creationId xmlns:a16="http://schemas.microsoft.com/office/drawing/2014/main" id="{3B6B269D-C04F-ECCA-23FC-854AE581045A}"/>
              </a:ext>
            </a:extLst>
          </p:cNvPr>
          <p:cNvSpPr txBox="1">
            <a:spLocks/>
          </p:cNvSpPr>
          <p:nvPr/>
        </p:nvSpPr>
        <p:spPr>
          <a:xfrm>
            <a:off x="11194657"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rPr>
              <a:t>26</a:t>
            </a:r>
            <a:endParaRPr kumimoji="1" lang="ja-JP" altLang="en-US" sz="2000" b="1" i="0" u="none" strike="noStrike" kern="1200" cap="none" spc="0" normalizeH="0" baseline="0" noProof="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21985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8FB27-9CF1-914D-703A-2C17D5CB760A}"/>
            </a:ext>
          </a:extLst>
        </p:cNvPr>
        <p:cNvGrpSpPr/>
        <p:nvPr/>
      </p:nvGrpSpPr>
      <p:grpSpPr>
        <a:xfrm>
          <a:off x="0" y="0"/>
          <a:ext cx="0" cy="0"/>
          <a:chOff x="0" y="0"/>
          <a:chExt cx="0" cy="0"/>
        </a:xfrm>
      </p:grpSpPr>
      <p:pic>
        <p:nvPicPr>
          <p:cNvPr id="13" name="図 12" descr="挿絵 が含まれている画像&#10;&#10;自動的に生成された説明">
            <a:extLst>
              <a:ext uri="{FF2B5EF4-FFF2-40B4-BE49-F238E27FC236}">
                <a16:creationId xmlns:a16="http://schemas.microsoft.com/office/drawing/2014/main" id="{E5592757-53A4-E017-0AC6-3CC2C709E7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02659" y="1614897"/>
            <a:ext cx="6110964" cy="3177701"/>
          </a:xfrm>
          <a:prstGeom prst="rect">
            <a:avLst/>
          </a:prstGeom>
        </p:spPr>
      </p:pic>
      <p:sp>
        <p:nvSpPr>
          <p:cNvPr id="2" name="Title 1">
            <a:extLst>
              <a:ext uri="{FF2B5EF4-FFF2-40B4-BE49-F238E27FC236}">
                <a16:creationId xmlns:a16="http://schemas.microsoft.com/office/drawing/2014/main" id="{4FAC5F3A-1776-C7F8-4EE3-FA66A0325B57}"/>
              </a:ext>
            </a:extLst>
          </p:cNvPr>
          <p:cNvSpPr>
            <a:spLocks noGrp="1"/>
          </p:cNvSpPr>
          <p:nvPr>
            <p:ph type="ctrTitle"/>
          </p:nvPr>
        </p:nvSpPr>
        <p:spPr>
          <a:xfrm>
            <a:off x="3010202" y="350959"/>
            <a:ext cx="6015510" cy="262753"/>
          </a:xfrm>
        </p:spPr>
        <p:txBody>
          <a:bodyPr>
            <a:noAutofit/>
          </a:bodyPr>
          <a:lstStyle/>
          <a:p>
            <a:r>
              <a:rPr lang="ja-JP" altLang="en-US" sz="2400" b="0" u="sng" dirty="0">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ご相談は弊社営業または下記事務所へ</a:t>
            </a:r>
          </a:p>
        </p:txBody>
      </p:sp>
      <p:sp>
        <p:nvSpPr>
          <p:cNvPr id="3" name="Subtitle 2">
            <a:extLst>
              <a:ext uri="{FF2B5EF4-FFF2-40B4-BE49-F238E27FC236}">
                <a16:creationId xmlns:a16="http://schemas.microsoft.com/office/drawing/2014/main" id="{EA852B99-ADE6-5F63-F844-2F49DBA16625}"/>
              </a:ext>
            </a:extLst>
          </p:cNvPr>
          <p:cNvSpPr>
            <a:spLocks noGrp="1"/>
          </p:cNvSpPr>
          <p:nvPr>
            <p:ph type="subTitle" idx="1"/>
          </p:nvPr>
        </p:nvSpPr>
        <p:spPr>
          <a:xfrm>
            <a:off x="1659817" y="4508476"/>
            <a:ext cx="3856255" cy="1384160"/>
          </a:xfrm>
        </p:spPr>
        <p:txBody>
          <a:bodyPr>
            <a:normAutofit/>
          </a:bodyPr>
          <a:lstStyle/>
          <a:p>
            <a:pPr algn="r"/>
            <a:r>
              <a:rPr lang="en-US" altLang="ja-JP" sz="1600" b="1" dirty="0">
                <a:solidFill>
                  <a:srgbClr val="164D98"/>
                </a:solidFill>
                <a:latin typeface="Meiryo UI" panose="020B0604030504040204" pitchFamily="34" charset="-128"/>
                <a:ea typeface="Meiryo UI" panose="020B0604030504040204" pitchFamily="34" charset="-128"/>
              </a:rPr>
              <a:t>ESUHAI TECHNOLOGY CO., LTD</a:t>
            </a:r>
          </a:p>
          <a:p>
            <a:pPr algn="r"/>
            <a:r>
              <a:rPr lang="ja-JP" altLang="en-US" sz="1600" b="1" dirty="0">
                <a:solidFill>
                  <a:srgbClr val="164D98"/>
                </a:solidFill>
                <a:latin typeface="Meiryo UI" panose="020B0604030504040204" pitchFamily="34" charset="-128"/>
                <a:ea typeface="Meiryo UI" panose="020B0604030504040204" pitchFamily="34" charset="-128"/>
              </a:rPr>
              <a:t>（エステック）</a:t>
            </a:r>
            <a:endParaRPr lang="ja-JP" altLang="en-US" sz="1600" dirty="0">
              <a:latin typeface="Meiryo UI" panose="020B0604030504040204" pitchFamily="34" charset="-128"/>
              <a:ea typeface="Meiryo UI" panose="020B0604030504040204" pitchFamily="34" charset="-128"/>
            </a:endParaRPr>
          </a:p>
        </p:txBody>
      </p:sp>
      <p:sp>
        <p:nvSpPr>
          <p:cNvPr id="5" name="TextBox 4">
            <a:extLst>
              <a:ext uri="{FF2B5EF4-FFF2-40B4-BE49-F238E27FC236}">
                <a16:creationId xmlns:a16="http://schemas.microsoft.com/office/drawing/2014/main" id="{E1E4C3BC-566E-2CC5-DAB3-9F5D06EB86D0}"/>
              </a:ext>
            </a:extLst>
          </p:cNvPr>
          <p:cNvSpPr txBox="1"/>
          <p:nvPr/>
        </p:nvSpPr>
        <p:spPr>
          <a:xfrm>
            <a:off x="1241882" y="5100438"/>
            <a:ext cx="4114799" cy="461665"/>
          </a:xfrm>
          <a:prstGeom prst="rect">
            <a:avLst/>
          </a:prstGeom>
          <a:noFill/>
        </p:spPr>
        <p:txBody>
          <a:bodyPr wrap="square">
            <a:spAutoFit/>
          </a:bodyPr>
          <a:lstStyle/>
          <a:p>
            <a:r>
              <a:rPr lang="en-GB" altLang="ja-JP" sz="1200" dirty="0">
                <a:solidFill>
                  <a:schemeClr val="tx1">
                    <a:lumMod val="65000"/>
                    <a:lumOff val="35000"/>
                  </a:schemeClr>
                </a:solidFill>
                <a:latin typeface="Meiryo UI" panose="020B0604030504040204" pitchFamily="34" charset="-128"/>
                <a:ea typeface="Meiryo UI" panose="020B0604030504040204" pitchFamily="34" charset="-128"/>
              </a:rPr>
              <a:t>24 Ap Bac Street, 13 Ward,</a:t>
            </a:r>
            <a:br>
              <a:rPr lang="en-GB" altLang="ja-JP" sz="1200" dirty="0">
                <a:solidFill>
                  <a:schemeClr val="tx1">
                    <a:lumMod val="65000"/>
                    <a:lumOff val="35000"/>
                  </a:schemeClr>
                </a:solidFill>
                <a:latin typeface="Meiryo UI" panose="020B0604030504040204" pitchFamily="34" charset="-128"/>
                <a:ea typeface="Meiryo UI" panose="020B0604030504040204" pitchFamily="34" charset="-128"/>
              </a:rPr>
            </a:br>
            <a:r>
              <a:rPr lang="en-GB" altLang="ja-JP" sz="1200" dirty="0">
                <a:solidFill>
                  <a:schemeClr val="tx1">
                    <a:lumMod val="65000"/>
                    <a:lumOff val="35000"/>
                  </a:schemeClr>
                </a:solidFill>
                <a:latin typeface="Meiryo UI" panose="020B0604030504040204" pitchFamily="34" charset="-128"/>
                <a:ea typeface="Meiryo UI" panose="020B0604030504040204" pitchFamily="34" charset="-128"/>
              </a:rPr>
              <a:t>Tan Binh District, Ho Chi Minh City</a:t>
            </a:r>
            <a:endParaRPr lang="ja-JP" altLang="en-US" sz="1200" dirty="0">
              <a:solidFill>
                <a:schemeClr val="tx1">
                  <a:lumMod val="65000"/>
                  <a:lumOff val="35000"/>
                </a:schemeClr>
              </a:solidFill>
              <a:latin typeface="Meiryo UI" panose="020B0604030504040204" pitchFamily="34" charset="-128"/>
              <a:ea typeface="Meiryo UI" panose="020B0604030504040204" pitchFamily="34" charset="-128"/>
            </a:endParaRPr>
          </a:p>
        </p:txBody>
      </p:sp>
      <p:sp>
        <p:nvSpPr>
          <p:cNvPr id="7" name="TextBox 6">
            <a:extLst>
              <a:ext uri="{FF2B5EF4-FFF2-40B4-BE49-F238E27FC236}">
                <a16:creationId xmlns:a16="http://schemas.microsoft.com/office/drawing/2014/main" id="{DBC5CD2A-6961-E0A8-9042-EB0FEE4BC2C1}"/>
              </a:ext>
            </a:extLst>
          </p:cNvPr>
          <p:cNvSpPr txBox="1"/>
          <p:nvPr/>
        </p:nvSpPr>
        <p:spPr>
          <a:xfrm>
            <a:off x="1266106" y="5506733"/>
            <a:ext cx="4572000" cy="830997"/>
          </a:xfrm>
          <a:prstGeom prst="rect">
            <a:avLst/>
          </a:prstGeom>
          <a:noFill/>
        </p:spPr>
        <p:txBody>
          <a:bodyPr wrap="square">
            <a:spAutoFit/>
          </a:bodyPr>
          <a:lstStyle/>
          <a:p>
            <a:pPr algn="l">
              <a:buFont typeface="Arial" panose="020B0604020202020204" pitchFamily="34" charset="0"/>
              <a:buChar char="•"/>
            </a:pPr>
            <a:r>
              <a:rPr lang="ja-JP" altLang="en-US" sz="1200" dirty="0">
                <a:solidFill>
                  <a:srgbClr val="184B97"/>
                </a:solidFill>
                <a:latin typeface="Meiryo UI" panose="020B0604030504040204" pitchFamily="34" charset="-128"/>
                <a:ea typeface="Meiryo UI" panose="020B0604030504040204" pitchFamily="34" charset="-128"/>
              </a:rPr>
              <a:t>　 </a:t>
            </a:r>
            <a:r>
              <a:rPr lang="en-US" altLang="ja-JP" sz="1200" dirty="0">
                <a:solidFill>
                  <a:srgbClr val="184B97"/>
                </a:solidFill>
                <a:latin typeface="Meiryo UI" panose="020B0604030504040204" pitchFamily="34" charset="-128"/>
                <a:ea typeface="Meiryo UI" panose="020B0604030504040204" pitchFamily="34" charset="-128"/>
              </a:rPr>
              <a:t>https://esutech.edu.vn/</a:t>
            </a:r>
          </a:p>
          <a:p>
            <a:pPr algn="l">
              <a:buFont typeface="Arial" panose="020B0604020202020204" pitchFamily="34" charset="0"/>
              <a:buChar char="•"/>
            </a:pPr>
            <a:r>
              <a:rPr lang="en-US" altLang="ja-JP" sz="1200" dirty="0">
                <a:solidFill>
                  <a:srgbClr val="184B97"/>
                </a:solidFill>
                <a:latin typeface="Meiryo UI" panose="020B0604030504040204" pitchFamily="34" charset="-128"/>
                <a:ea typeface="Meiryo UI" panose="020B0604030504040204" pitchFamily="34" charset="-128"/>
              </a:rPr>
              <a:t>   info@esutech.edu.vn</a:t>
            </a:r>
            <a:endParaRPr lang="en-US" altLang="ja-JP" sz="1200" dirty="0">
              <a:solidFill>
                <a:srgbClr val="868686"/>
              </a:solidFill>
              <a:latin typeface="Meiryo UI" panose="020B0604030504040204" pitchFamily="34" charset="-128"/>
              <a:ea typeface="Meiryo UI" panose="020B0604030504040204" pitchFamily="34" charset="-128"/>
            </a:endParaRPr>
          </a:p>
          <a:p>
            <a:pPr algn="l">
              <a:buFont typeface="Arial" panose="020B0604020202020204" pitchFamily="34" charset="0"/>
              <a:buChar char="•"/>
            </a:pPr>
            <a:r>
              <a:rPr lang="ja-JP" altLang="en-US" sz="1200" dirty="0">
                <a:solidFill>
                  <a:srgbClr val="184B97"/>
                </a:solidFill>
                <a:latin typeface="Meiryo UI" panose="020B0604030504040204" pitchFamily="34" charset="-128"/>
                <a:ea typeface="Meiryo UI" panose="020B0604030504040204" pitchFamily="34" charset="-128"/>
              </a:rPr>
              <a:t>　</a:t>
            </a:r>
            <a:r>
              <a:rPr lang="en-US" altLang="ja-JP" sz="1200" dirty="0">
                <a:solidFill>
                  <a:srgbClr val="184B97"/>
                </a:solidFill>
                <a:latin typeface="Meiryo UI" panose="020B0604030504040204" pitchFamily="34" charset="-128"/>
                <a:ea typeface="Meiryo UI" panose="020B0604030504040204" pitchFamily="34" charset="-128"/>
              </a:rPr>
              <a:t>+84(0) 28 36 36 39 99</a:t>
            </a:r>
          </a:p>
          <a:p>
            <a:pPr algn="l">
              <a:buFont typeface="Arial" panose="020B0604020202020204" pitchFamily="34" charset="0"/>
              <a:buChar char="•"/>
            </a:pPr>
            <a:r>
              <a:rPr lang="ja-JP" altLang="en-US" sz="1200" dirty="0">
                <a:solidFill>
                  <a:srgbClr val="184B97"/>
                </a:solidFill>
                <a:latin typeface="Meiryo UI" panose="020B0604030504040204" pitchFamily="34" charset="-128"/>
                <a:ea typeface="Meiryo UI" panose="020B0604030504040204" pitchFamily="34" charset="-128"/>
              </a:rPr>
              <a:t>　日本語問い合わせ</a:t>
            </a:r>
            <a:r>
              <a:rPr lang="en-US" altLang="ja-JP" sz="1200" dirty="0">
                <a:solidFill>
                  <a:srgbClr val="184B97"/>
                </a:solidFill>
                <a:latin typeface="Meiryo UI" panose="020B0604030504040204" pitchFamily="34" charset="-128"/>
                <a:ea typeface="Meiryo UI" panose="020B0604030504040204" pitchFamily="34" charset="-128"/>
              </a:rPr>
              <a:t>OK</a:t>
            </a:r>
            <a:r>
              <a:rPr lang="ja-JP" altLang="en-US" sz="1200" dirty="0">
                <a:solidFill>
                  <a:srgbClr val="184B97"/>
                </a:solidFill>
                <a:latin typeface="Meiryo UI" panose="020B0604030504040204" pitchFamily="34" charset="-128"/>
                <a:ea typeface="Meiryo UI" panose="020B0604030504040204" pitchFamily="34" charset="-128"/>
              </a:rPr>
              <a:t>！</a:t>
            </a:r>
            <a:endParaRPr lang="en-US" altLang="ja-JP" sz="1200" dirty="0">
              <a:solidFill>
                <a:srgbClr val="868686"/>
              </a:solidFill>
              <a:latin typeface="Meiryo UI" panose="020B0604030504040204" pitchFamily="34" charset="-128"/>
              <a:ea typeface="Meiryo UI" panose="020B0604030504040204" pitchFamily="34" charset="-128"/>
            </a:endParaRPr>
          </a:p>
        </p:txBody>
      </p:sp>
      <p:sp>
        <p:nvSpPr>
          <p:cNvPr id="8" name="Rectangle 7">
            <a:extLst>
              <a:ext uri="{FF2B5EF4-FFF2-40B4-BE49-F238E27FC236}">
                <a16:creationId xmlns:a16="http://schemas.microsoft.com/office/drawing/2014/main" id="{E9558590-C4C2-2279-8966-9C0751FAFB81}"/>
              </a:ext>
            </a:extLst>
          </p:cNvPr>
          <p:cNvSpPr/>
          <p:nvPr/>
        </p:nvSpPr>
        <p:spPr>
          <a:xfrm>
            <a:off x="1158471" y="4387650"/>
            <a:ext cx="4537452" cy="22381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9" name="Rectangle 8">
            <a:extLst>
              <a:ext uri="{FF2B5EF4-FFF2-40B4-BE49-F238E27FC236}">
                <a16:creationId xmlns:a16="http://schemas.microsoft.com/office/drawing/2014/main" id="{A8BF6418-E8DD-12A9-92D7-A20F89D66EDF}"/>
              </a:ext>
            </a:extLst>
          </p:cNvPr>
          <p:cNvSpPr/>
          <p:nvPr/>
        </p:nvSpPr>
        <p:spPr>
          <a:xfrm>
            <a:off x="1165077" y="1041069"/>
            <a:ext cx="4542487" cy="30665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17" name="TextBox 16">
            <a:extLst>
              <a:ext uri="{FF2B5EF4-FFF2-40B4-BE49-F238E27FC236}">
                <a16:creationId xmlns:a16="http://schemas.microsoft.com/office/drawing/2014/main" id="{6A94E49A-6B89-18F0-7943-703BEC82DD41}"/>
              </a:ext>
            </a:extLst>
          </p:cNvPr>
          <p:cNvSpPr txBox="1"/>
          <p:nvPr/>
        </p:nvSpPr>
        <p:spPr>
          <a:xfrm>
            <a:off x="1266106" y="1135425"/>
            <a:ext cx="3384958" cy="2000548"/>
          </a:xfrm>
          <a:prstGeom prst="rect">
            <a:avLst/>
          </a:prstGeom>
          <a:noFill/>
        </p:spPr>
        <p:txBody>
          <a:bodyPr wrap="square" lIns="91440" tIns="45720" rIns="91440" bIns="45720" anchor="t">
            <a:spAutoFit/>
          </a:bodyPr>
          <a:lstStyle/>
          <a:p>
            <a:r>
              <a:rPr lang="ja-JP" altLang="en-US" sz="1600" b="1" dirty="0">
                <a:latin typeface="Meiryo UI" panose="020B0604030504040204" pitchFamily="34" charset="-128"/>
                <a:ea typeface="Meiryo UI" panose="020B0604030504040204" pitchFamily="34" charset="-128"/>
              </a:rPr>
              <a:t>エスハイ・ジャパン株式会社</a:t>
            </a:r>
            <a:endParaRPr lang="en-US" altLang="ja-JP" sz="1600" b="1" dirty="0">
              <a:latin typeface="Meiryo UI" panose="020B0604030504040204" pitchFamily="34" charset="-128"/>
              <a:ea typeface="Meiryo UI" panose="020B0604030504040204" pitchFamily="34" charset="-128"/>
            </a:endParaRPr>
          </a:p>
          <a:p>
            <a:r>
              <a:rPr lang="ja-JP" altLang="en-US" sz="1600" b="1" dirty="0">
                <a:latin typeface="Meiryo UI" panose="020B0604030504040204" pitchFamily="34" charset="-128"/>
                <a:ea typeface="Meiryo UI" panose="020B0604030504040204" pitchFamily="34" charset="-128"/>
              </a:rPr>
              <a:t>　（エステック日本連絡事務所）</a:t>
            </a:r>
            <a:endParaRPr lang="en-US" altLang="ja-JP" sz="1600" b="1" dirty="0">
              <a:latin typeface="Meiryo UI" panose="020B0604030504040204" pitchFamily="34" charset="-128"/>
              <a:ea typeface="Meiryo UI" panose="020B0604030504040204" pitchFamily="34" charset="-128"/>
            </a:endParaRPr>
          </a:p>
          <a:p>
            <a:endParaRPr lang="en-US" altLang="ja-JP" sz="1600" b="1" dirty="0">
              <a:latin typeface="Meiryo UI" panose="020B0604030504040204" pitchFamily="34" charset="-128"/>
              <a:ea typeface="Meiryo UI" panose="020B0604030504040204" pitchFamily="34" charset="-128"/>
            </a:endParaRPr>
          </a:p>
          <a:p>
            <a:r>
              <a:rPr lang="ja-JP" altLang="en-US" sz="1600" b="1" dirty="0">
                <a:latin typeface="Meiryo UI"/>
                <a:ea typeface="Meiryo UI"/>
              </a:rPr>
              <a:t>担当：岩</a:t>
            </a:r>
            <a:r>
              <a:rPr lang="ja-JP" altLang="en-US" sz="1400" b="1" dirty="0">
                <a:latin typeface="Meiryo UI"/>
                <a:ea typeface="Meiryo UI"/>
              </a:rPr>
              <a:t>渕　</a:t>
            </a:r>
            <a:r>
              <a:rPr lang="ja-JP" altLang="en-US" sz="1400" dirty="0">
                <a:latin typeface="Meiryo UI"/>
                <a:ea typeface="Meiryo UI"/>
              </a:rPr>
              <a:t> </a:t>
            </a:r>
            <a:r>
              <a:rPr lang="en-US" altLang="ja-JP" sz="1400" dirty="0">
                <a:latin typeface="Meiryo UI"/>
                <a:ea typeface="Meiryo UI"/>
              </a:rPr>
              <a:t>070-3280-6354</a:t>
            </a:r>
          </a:p>
          <a:p>
            <a:r>
              <a:rPr lang="ja-JP" altLang="en-US" sz="1400" dirty="0">
                <a:latin typeface="Meiryo UI"/>
                <a:ea typeface="Meiryo UI"/>
              </a:rPr>
              <a:t>　　　　　</a:t>
            </a:r>
            <a:r>
              <a:rPr lang="en-US" altLang="ja-JP" sz="1400" dirty="0">
                <a:latin typeface="Meiryo UI"/>
                <a:ea typeface="Meiryo UI"/>
              </a:rPr>
              <a:t>iwabuchi@esuhai.com</a:t>
            </a:r>
            <a:r>
              <a:rPr lang="ja-JP" altLang="en-US" sz="1400" dirty="0">
                <a:latin typeface="Meiryo UI"/>
                <a:ea typeface="Meiryo UI"/>
              </a:rPr>
              <a:t>　</a:t>
            </a:r>
            <a:endParaRPr lang="en-US" altLang="ja-JP" sz="1400" dirty="0">
              <a:latin typeface="Meiryo UI"/>
              <a:ea typeface="Meiryo UI"/>
            </a:endParaRPr>
          </a:p>
          <a:p>
            <a:r>
              <a:rPr lang="en-US" altLang="ja-JP" sz="1600" b="1" dirty="0">
                <a:latin typeface="Meiryo UI"/>
                <a:ea typeface="Meiryo UI"/>
              </a:rPr>
              <a:t>   </a:t>
            </a:r>
          </a:p>
          <a:p>
            <a:r>
              <a:rPr lang="ja-JP" altLang="en-US" sz="1600" b="1" dirty="0">
                <a:latin typeface="Meiryo UI"/>
                <a:ea typeface="Meiryo UI"/>
              </a:rPr>
              <a:t>担当 </a:t>
            </a:r>
            <a:r>
              <a:rPr lang="en-US" altLang="ja-JP" sz="1600" b="1" dirty="0">
                <a:latin typeface="Meiryo UI"/>
                <a:ea typeface="Meiryo UI"/>
              </a:rPr>
              <a:t>: Nhan</a:t>
            </a:r>
            <a:r>
              <a:rPr lang="ja-JP" altLang="en-US" sz="1400" dirty="0">
                <a:latin typeface="Meiryo UI"/>
                <a:ea typeface="Meiryo UI"/>
              </a:rPr>
              <a:t> </a:t>
            </a:r>
            <a:r>
              <a:rPr lang="en-US" altLang="ja-JP" sz="1400" dirty="0">
                <a:latin typeface="Meiryo UI"/>
                <a:ea typeface="Meiryo UI"/>
              </a:rPr>
              <a:t>070-1386-5341</a:t>
            </a:r>
          </a:p>
          <a:p>
            <a:r>
              <a:rPr lang="ja-JP" altLang="en-US" sz="1400" dirty="0">
                <a:latin typeface="Meiryo UI"/>
                <a:ea typeface="Meiryo UI"/>
              </a:rPr>
              <a:t>　　　　　</a:t>
            </a:r>
            <a:r>
              <a:rPr lang="en-US" altLang="ja-JP" sz="1400" dirty="0">
                <a:latin typeface="Meiryo UI"/>
                <a:ea typeface="Meiryo UI"/>
              </a:rPr>
              <a:t>hoangnhan@esuhai.com </a:t>
            </a:r>
            <a:r>
              <a:rPr lang="ja-JP" altLang="en-US" sz="1400" dirty="0">
                <a:latin typeface="Meiryo UI"/>
                <a:ea typeface="Meiryo UI"/>
              </a:rPr>
              <a:t>　</a:t>
            </a:r>
            <a:endParaRPr lang="ja-JP" altLang="en-US" sz="1400" dirty="0">
              <a:latin typeface="Meiryo UI" panose="020B0604030504040204" pitchFamily="34" charset="-128"/>
              <a:ea typeface="Meiryo UI" panose="020B0604030504040204" pitchFamily="34" charset="-128"/>
            </a:endParaRPr>
          </a:p>
        </p:txBody>
      </p:sp>
      <p:sp>
        <p:nvSpPr>
          <p:cNvPr id="19" name="TextBox 18">
            <a:extLst>
              <a:ext uri="{FF2B5EF4-FFF2-40B4-BE49-F238E27FC236}">
                <a16:creationId xmlns:a16="http://schemas.microsoft.com/office/drawing/2014/main" id="{65626C55-1702-F0F8-64A5-7FE6C645D16E}"/>
              </a:ext>
            </a:extLst>
          </p:cNvPr>
          <p:cNvSpPr txBox="1"/>
          <p:nvPr/>
        </p:nvSpPr>
        <p:spPr>
          <a:xfrm>
            <a:off x="1266106" y="3175300"/>
            <a:ext cx="3603071" cy="830997"/>
          </a:xfrm>
          <a:prstGeom prst="rect">
            <a:avLst/>
          </a:prstGeom>
          <a:noFill/>
        </p:spPr>
        <p:txBody>
          <a:bodyPr wrap="square">
            <a:spAutoFit/>
          </a:bodyPr>
          <a:lstStyle/>
          <a:p>
            <a:r>
              <a:rPr lang="ja-JP" altLang="en-US" sz="1200" dirty="0">
                <a:solidFill>
                  <a:srgbClr val="333333"/>
                </a:solidFill>
                <a:latin typeface="Meiryo UI" panose="020B0604030504040204" pitchFamily="34" charset="-128"/>
                <a:ea typeface="Meiryo UI" panose="020B0604030504040204" pitchFamily="34" charset="-128"/>
              </a:rPr>
              <a:t>〒</a:t>
            </a:r>
            <a:r>
              <a:rPr lang="en-US" altLang="ja-JP" sz="1200" dirty="0">
                <a:solidFill>
                  <a:srgbClr val="333333"/>
                </a:solidFill>
                <a:latin typeface="Meiryo UI" panose="020B0604030504040204" pitchFamily="34" charset="-128"/>
                <a:ea typeface="Meiryo UI" panose="020B0604030504040204" pitchFamily="34" charset="-128"/>
              </a:rPr>
              <a:t>101-0047</a:t>
            </a:r>
            <a:r>
              <a:rPr lang="ja-JP" altLang="en-US" sz="1200" dirty="0">
                <a:solidFill>
                  <a:srgbClr val="333333"/>
                </a:solidFill>
                <a:latin typeface="Meiryo UI" panose="020B0604030504040204" pitchFamily="34" charset="-128"/>
                <a:ea typeface="Meiryo UI" panose="020B0604030504040204" pitchFamily="34" charset="-128"/>
              </a:rPr>
              <a:t>東京都千代田区内神田</a:t>
            </a:r>
            <a:r>
              <a:rPr lang="en-US" altLang="ja-JP" sz="1200" dirty="0">
                <a:solidFill>
                  <a:srgbClr val="333333"/>
                </a:solidFill>
                <a:latin typeface="Meiryo UI" panose="020B0604030504040204" pitchFamily="34" charset="-128"/>
                <a:ea typeface="Meiryo UI" panose="020B0604030504040204" pitchFamily="34" charset="-128"/>
              </a:rPr>
              <a:t>1-5-16</a:t>
            </a:r>
          </a:p>
          <a:p>
            <a:r>
              <a:rPr lang="ja-JP" altLang="en-US" sz="1200" dirty="0">
                <a:solidFill>
                  <a:srgbClr val="333333"/>
                </a:solidFill>
                <a:latin typeface="Meiryo UI" panose="020B0604030504040204" pitchFamily="34" charset="-128"/>
                <a:ea typeface="Meiryo UI" panose="020B0604030504040204" pitchFamily="34" charset="-128"/>
              </a:rPr>
              <a:t>アルテ大手町ビル</a:t>
            </a:r>
            <a:r>
              <a:rPr lang="en-US" altLang="ja-JP" sz="1200" dirty="0">
                <a:solidFill>
                  <a:srgbClr val="333333"/>
                </a:solidFill>
                <a:latin typeface="Meiryo UI" panose="020B0604030504040204" pitchFamily="34" charset="-128"/>
                <a:ea typeface="Meiryo UI" panose="020B0604030504040204" pitchFamily="34" charset="-128"/>
              </a:rPr>
              <a:t>5</a:t>
            </a:r>
            <a:r>
              <a:rPr lang="ja-JP" altLang="en-US" sz="1200" dirty="0">
                <a:solidFill>
                  <a:srgbClr val="333333"/>
                </a:solidFill>
                <a:latin typeface="Meiryo UI" panose="020B0604030504040204" pitchFamily="34" charset="-128"/>
                <a:ea typeface="Meiryo UI" panose="020B0604030504040204" pitchFamily="34" charset="-128"/>
              </a:rPr>
              <a:t>階</a:t>
            </a:r>
            <a:endParaRPr lang="en-US" altLang="ja-JP" sz="1200" dirty="0">
              <a:solidFill>
                <a:srgbClr val="333333"/>
              </a:solidFill>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en-US" altLang="ja-JP" sz="1200" dirty="0">
                <a:solidFill>
                  <a:srgbClr val="333333"/>
                </a:solidFill>
                <a:latin typeface="Meiryo UI" panose="020B0604030504040204" pitchFamily="34" charset="-128"/>
                <a:ea typeface="Meiryo UI" panose="020B0604030504040204" pitchFamily="34" charset="-128"/>
              </a:rPr>
              <a:t>Tel:  03-5577-3268</a:t>
            </a:r>
          </a:p>
          <a:p>
            <a:pPr marL="285750" indent="-285750">
              <a:buFont typeface="Arial" panose="020B0604020202020204" pitchFamily="34" charset="0"/>
              <a:buChar char="•"/>
            </a:pPr>
            <a:r>
              <a:rPr lang="en-US" altLang="ja-JP" sz="1200" dirty="0">
                <a:solidFill>
                  <a:srgbClr val="333333"/>
                </a:solidFill>
                <a:latin typeface="Meiryo UI" panose="020B0604030504040204" pitchFamily="34" charset="-128"/>
                <a:ea typeface="Meiryo UI" panose="020B0604030504040204" pitchFamily="34" charset="-128"/>
              </a:rPr>
              <a:t>Fax: 03-3518-9093</a:t>
            </a:r>
            <a:endParaRPr lang="ja-JP" altLang="en-US" sz="1200" dirty="0">
              <a:latin typeface="Meiryo UI" panose="020B0604030504040204" pitchFamily="34" charset="-128"/>
              <a:ea typeface="Meiryo UI" panose="020B0604030504040204" pitchFamily="34" charset="-128"/>
            </a:endParaRPr>
          </a:p>
        </p:txBody>
      </p:sp>
      <p:pic>
        <p:nvPicPr>
          <p:cNvPr id="6" name="Picture 5" descr="A red circle with white background&#10;&#10;Description automatically generated">
            <a:extLst>
              <a:ext uri="{FF2B5EF4-FFF2-40B4-BE49-F238E27FC236}">
                <a16:creationId xmlns:a16="http://schemas.microsoft.com/office/drawing/2014/main" id="{917D57B5-D51E-DD5D-ADD5-EEE271C5A92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86913" y="1041069"/>
            <a:ext cx="760221" cy="506814"/>
          </a:xfrm>
          <a:prstGeom prst="rect">
            <a:avLst/>
          </a:prstGeom>
          <a:ln>
            <a:solidFill>
              <a:schemeClr val="accent1">
                <a:shade val="15000"/>
              </a:schemeClr>
            </a:solidFill>
          </a:ln>
        </p:spPr>
      </p:pic>
      <p:pic>
        <p:nvPicPr>
          <p:cNvPr id="14" name="Picture 13" descr="A yellow star on a red background&#10;&#10;Description automatically generated">
            <a:extLst>
              <a:ext uri="{FF2B5EF4-FFF2-40B4-BE49-F238E27FC236}">
                <a16:creationId xmlns:a16="http://schemas.microsoft.com/office/drawing/2014/main" id="{82928538-4007-DB92-8563-7D48D8DC63D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5389" y="4387650"/>
            <a:ext cx="780899" cy="503013"/>
          </a:xfrm>
          <a:prstGeom prst="rect">
            <a:avLst/>
          </a:prstGeom>
          <a:ln>
            <a:solidFill>
              <a:schemeClr val="accent1">
                <a:shade val="15000"/>
              </a:schemeClr>
            </a:solidFill>
          </a:ln>
        </p:spPr>
      </p:pic>
      <p:pic>
        <p:nvPicPr>
          <p:cNvPr id="15" name="図 143" descr="アイコン&#10;&#10;中程度の精度で自動的に生成された説明">
            <a:extLst>
              <a:ext uri="{FF2B5EF4-FFF2-40B4-BE49-F238E27FC236}">
                <a16:creationId xmlns:a16="http://schemas.microsoft.com/office/drawing/2014/main" id="{CA80C895-984D-DDD4-8940-83856A7139D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84351" y="6290119"/>
            <a:ext cx="1344727" cy="258099"/>
          </a:xfrm>
          <a:prstGeom prst="rect">
            <a:avLst/>
          </a:prstGeom>
        </p:spPr>
      </p:pic>
      <p:pic>
        <p:nvPicPr>
          <p:cNvPr id="10" name="図 9">
            <a:extLst>
              <a:ext uri="{FF2B5EF4-FFF2-40B4-BE49-F238E27FC236}">
                <a16:creationId xmlns:a16="http://schemas.microsoft.com/office/drawing/2014/main" id="{9F628AAE-E13B-C564-0C35-E02017F90CE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4347" y="3872949"/>
            <a:ext cx="2105064" cy="196044"/>
          </a:xfrm>
          <a:prstGeom prst="rect">
            <a:avLst/>
          </a:prstGeom>
        </p:spPr>
      </p:pic>
      <p:pic>
        <p:nvPicPr>
          <p:cNvPr id="29" name="Picture 28" descr="A person wearing glasses and a suit&#10;&#10;Description automatically generated">
            <a:extLst>
              <a:ext uri="{FF2B5EF4-FFF2-40B4-BE49-F238E27FC236}">
                <a16:creationId xmlns:a16="http://schemas.microsoft.com/office/drawing/2014/main" id="{166D3FF6-BF28-A16F-6686-915B7F5DB5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51064" y="1350688"/>
            <a:ext cx="900347" cy="826355"/>
          </a:xfrm>
          <a:prstGeom prst="rect">
            <a:avLst/>
          </a:prstGeom>
        </p:spPr>
      </p:pic>
      <p:pic>
        <p:nvPicPr>
          <p:cNvPr id="4" name="図 3" descr="アイコン&#10;&#10;中程度の精度で自動的に生成された説明">
            <a:extLst>
              <a:ext uri="{FF2B5EF4-FFF2-40B4-BE49-F238E27FC236}">
                <a16:creationId xmlns:a16="http://schemas.microsoft.com/office/drawing/2014/main" id="{8A15EDEB-FE6E-6540-8DB2-6B23D3938C2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41969" y="94230"/>
            <a:ext cx="1847710" cy="362055"/>
          </a:xfrm>
          <a:prstGeom prst="rect">
            <a:avLst/>
          </a:prstGeom>
        </p:spPr>
      </p:pic>
      <p:pic>
        <p:nvPicPr>
          <p:cNvPr id="18" name="図 17" descr="テキスト&#10;&#10;自動的に生成された説明">
            <a:extLst>
              <a:ext uri="{FF2B5EF4-FFF2-40B4-BE49-F238E27FC236}">
                <a16:creationId xmlns:a16="http://schemas.microsoft.com/office/drawing/2014/main" id="{3BE158C8-9943-6B21-E1BC-59B2D4EC9E21}"/>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6002659" y="5282996"/>
            <a:ext cx="2068431" cy="1342819"/>
          </a:xfrm>
          <a:prstGeom prst="rect">
            <a:avLst/>
          </a:prstGeom>
        </p:spPr>
      </p:pic>
      <p:pic>
        <p:nvPicPr>
          <p:cNvPr id="21" name="Picture 20" descr="A person wearing glasses and a blue shirt&#10;&#10;Description automatically generated">
            <a:extLst>
              <a:ext uri="{FF2B5EF4-FFF2-40B4-BE49-F238E27FC236}">
                <a16:creationId xmlns:a16="http://schemas.microsoft.com/office/drawing/2014/main" id="{9659D501-4D3A-E29B-D2B8-D176EBC35C10}"/>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4612904" y="2237163"/>
            <a:ext cx="1025571" cy="986085"/>
          </a:xfrm>
          <a:prstGeom prst="rect">
            <a:avLst/>
          </a:prstGeom>
        </p:spPr>
      </p:pic>
      <p:pic>
        <p:nvPicPr>
          <p:cNvPr id="16" name="図 15">
            <a:extLst>
              <a:ext uri="{FF2B5EF4-FFF2-40B4-BE49-F238E27FC236}">
                <a16:creationId xmlns:a16="http://schemas.microsoft.com/office/drawing/2014/main" id="{1A3F12A7-3E18-4DCB-E6E3-679225FDC42E}"/>
              </a:ext>
            </a:extLst>
          </p:cNvPr>
          <p:cNvPicPr>
            <a:picLocks noChangeAspect="1"/>
          </p:cNvPicPr>
          <p:nvPr/>
        </p:nvPicPr>
        <p:blipFill>
          <a:blip r:embed="rId12"/>
          <a:stretch>
            <a:fillRect/>
          </a:stretch>
        </p:blipFill>
        <p:spPr>
          <a:xfrm>
            <a:off x="8411062" y="5282995"/>
            <a:ext cx="2160508" cy="1335043"/>
          </a:xfrm>
          <a:prstGeom prst="rect">
            <a:avLst/>
          </a:prstGeom>
          <a:ln>
            <a:solidFill>
              <a:schemeClr val="bg1">
                <a:lumMod val="85000"/>
              </a:schemeClr>
            </a:solidFill>
          </a:ln>
        </p:spPr>
      </p:pic>
    </p:spTree>
    <p:extLst>
      <p:ext uri="{BB962C8B-B14F-4D97-AF65-F5344CB8AC3E}">
        <p14:creationId xmlns:p14="http://schemas.microsoft.com/office/powerpoint/2010/main" val="2384211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7514C5-093B-AF91-CC5F-DABCEE97113F}"/>
              </a:ext>
            </a:extLst>
          </p:cNvPr>
          <p:cNvSpPr>
            <a:spLocks noGrp="1"/>
          </p:cNvSpPr>
          <p:nvPr>
            <p:ph type="title"/>
          </p:nvPr>
        </p:nvSpPr>
        <p:spPr>
          <a:xfrm>
            <a:off x="1780607" y="2070847"/>
            <a:ext cx="8352928" cy="2514599"/>
          </a:xfrm>
        </p:spPr>
        <p:txBody>
          <a:bodyPr>
            <a:normAutofit/>
          </a:bodyPr>
          <a:lstStyle/>
          <a:p>
            <a:r>
              <a:rPr lang="ja-JP" altLang="en-US" sz="6000" dirty="0"/>
              <a:t>以上</a:t>
            </a:r>
            <a:endParaRPr lang="en-US" sz="6000" dirty="0"/>
          </a:p>
        </p:txBody>
      </p:sp>
    </p:spTree>
    <p:extLst>
      <p:ext uri="{BB962C8B-B14F-4D97-AF65-F5344CB8AC3E}">
        <p14:creationId xmlns:p14="http://schemas.microsoft.com/office/powerpoint/2010/main" val="2789824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1116AF15-2DAA-E180-F6FE-534063F112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1027" y="5303718"/>
            <a:ext cx="973327" cy="704823"/>
          </a:xfrm>
          <a:prstGeom prst="rect">
            <a:avLst/>
          </a:prstGeom>
          <a:effectLst/>
        </p:spPr>
      </p:pic>
      <p:pic>
        <p:nvPicPr>
          <p:cNvPr id="13" name="図 12">
            <a:extLst>
              <a:ext uri="{FF2B5EF4-FFF2-40B4-BE49-F238E27FC236}">
                <a16:creationId xmlns:a16="http://schemas.microsoft.com/office/drawing/2014/main" id="{DC1CC620-8A8E-4052-F64E-022E5BF48A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27229" y="5306483"/>
            <a:ext cx="1121372" cy="702251"/>
          </a:xfrm>
          <a:prstGeom prst="rect">
            <a:avLst/>
          </a:prstGeom>
          <a:effectLst/>
        </p:spPr>
      </p:pic>
      <p:pic>
        <p:nvPicPr>
          <p:cNvPr id="14" name="図 13">
            <a:extLst>
              <a:ext uri="{FF2B5EF4-FFF2-40B4-BE49-F238E27FC236}">
                <a16:creationId xmlns:a16="http://schemas.microsoft.com/office/drawing/2014/main" id="{0385370C-5BA4-2CDA-FC4C-D1D35993FF36}"/>
              </a:ext>
            </a:extLst>
          </p:cNvPr>
          <p:cNvPicPr>
            <a:picLocks noChangeAspect="1"/>
          </p:cNvPicPr>
          <p:nvPr/>
        </p:nvPicPr>
        <p:blipFill rotWithShape="1">
          <a:blip r:embed="rId5" cstate="print">
            <a:extLst>
              <a:ext uri="{28A0092B-C50C-407E-A947-70E740481C1C}">
                <a14:useLocalDpi xmlns:a14="http://schemas.microsoft.com/office/drawing/2010/main"/>
              </a:ext>
            </a:extLst>
          </a:blip>
          <a:stretch/>
        </p:blipFill>
        <p:spPr>
          <a:xfrm>
            <a:off x="8606247" y="5296103"/>
            <a:ext cx="1180067" cy="711908"/>
          </a:xfrm>
          <a:prstGeom prst="roundRect">
            <a:avLst>
              <a:gd name="adj" fmla="val 0"/>
            </a:avLst>
          </a:prstGeom>
          <a:ln>
            <a:noFill/>
          </a:ln>
          <a:effectLst/>
        </p:spPr>
      </p:pic>
      <p:pic>
        <p:nvPicPr>
          <p:cNvPr id="15" name="図 14">
            <a:extLst>
              <a:ext uri="{FF2B5EF4-FFF2-40B4-BE49-F238E27FC236}">
                <a16:creationId xmlns:a16="http://schemas.microsoft.com/office/drawing/2014/main" id="{C7BDF6A2-1003-6867-BDC3-6C19384311B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427229" y="6119014"/>
            <a:ext cx="1036873" cy="685488"/>
          </a:xfrm>
          <a:prstGeom prst="rect">
            <a:avLst/>
          </a:prstGeom>
          <a:effectLst/>
        </p:spPr>
      </p:pic>
      <p:pic>
        <p:nvPicPr>
          <p:cNvPr id="16" name="図 15">
            <a:extLst>
              <a:ext uri="{FF2B5EF4-FFF2-40B4-BE49-F238E27FC236}">
                <a16:creationId xmlns:a16="http://schemas.microsoft.com/office/drawing/2014/main" id="{035E610F-24E9-2720-0DE2-A8CFC89A9AC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93814" y="6117926"/>
            <a:ext cx="1211142" cy="681268"/>
          </a:xfrm>
          <a:prstGeom prst="rect">
            <a:avLst/>
          </a:prstGeom>
          <a:effectLst/>
        </p:spPr>
      </p:pic>
      <p:pic>
        <p:nvPicPr>
          <p:cNvPr id="17" name="Picture 10" descr="工業科【環境技術科】 - 山形県立酒田光陵高等学校ホームページ さん">
            <a:extLst>
              <a:ext uri="{FF2B5EF4-FFF2-40B4-BE49-F238E27FC236}">
                <a16:creationId xmlns:a16="http://schemas.microsoft.com/office/drawing/2014/main" id="{F02CF75A-D4FA-EA49-8452-3552C43C5DA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734669" y="6117926"/>
            <a:ext cx="1036873" cy="68126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図 7" descr="人, 屋内, テーブル, 男 が含まれている画像&#10;&#10;自動的に生成された説明">
            <a:extLst>
              <a:ext uri="{FF2B5EF4-FFF2-40B4-BE49-F238E27FC236}">
                <a16:creationId xmlns:a16="http://schemas.microsoft.com/office/drawing/2014/main" id="{35F1750D-50DD-0F3E-9303-3D6AF66B358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872063" y="5488720"/>
            <a:ext cx="2177467" cy="1310523"/>
          </a:xfrm>
          <a:prstGeom prst="rect">
            <a:avLst/>
          </a:prstGeom>
          <a:effectLst/>
        </p:spPr>
      </p:pic>
      <p:sp>
        <p:nvSpPr>
          <p:cNvPr id="65" name="正方形/長方形 64">
            <a:extLst>
              <a:ext uri="{FF2B5EF4-FFF2-40B4-BE49-F238E27FC236}">
                <a16:creationId xmlns:a16="http://schemas.microsoft.com/office/drawing/2014/main" id="{3DCC4DBE-C6D2-5670-11EF-0D35B75BD06D}"/>
              </a:ext>
            </a:extLst>
          </p:cNvPr>
          <p:cNvSpPr/>
          <p:nvPr/>
        </p:nvSpPr>
        <p:spPr>
          <a:xfrm>
            <a:off x="135309" y="2154755"/>
            <a:ext cx="6083195" cy="4617351"/>
          </a:xfrm>
          <a:prstGeom prst="rect">
            <a:avLst/>
          </a:prstGeom>
          <a:solidFill>
            <a:srgbClr val="4387C2"/>
          </a:solidFill>
          <a:ln>
            <a:noFill/>
          </a:ln>
        </p:spPr>
        <p:style>
          <a:lnRef idx="2">
            <a:schemeClr val="accent1">
              <a:shade val="15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充実の技術者陣</a:t>
            </a:r>
            <a:r>
              <a:rPr kumimoji="1" lang="ja-JP" altLang="en-US" sz="1400" b="0"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（一部紹介）</a:t>
            </a:r>
            <a:endParaRPr kumimoji="1" lang="ja-JP" altLang="en-US" sz="1800" b="0"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endParaRPr>
          </a:p>
        </p:txBody>
      </p:sp>
      <p:sp>
        <p:nvSpPr>
          <p:cNvPr id="20" name="TextBox 27">
            <a:extLst>
              <a:ext uri="{FF2B5EF4-FFF2-40B4-BE49-F238E27FC236}">
                <a16:creationId xmlns:a16="http://schemas.microsoft.com/office/drawing/2014/main" id="{F71EC591-7422-7C9A-7673-1B600038A037}"/>
              </a:ext>
            </a:extLst>
          </p:cNvPr>
          <p:cNvSpPr txBox="1"/>
          <p:nvPr/>
        </p:nvSpPr>
        <p:spPr>
          <a:xfrm>
            <a:off x="308157" y="2673977"/>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ホンダで</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30</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年以上の自動車開発、欧州研究所副社長や開発責任者の経験、インターステラテクノロジズ株式会社でロケット開発。</a:t>
            </a:r>
          </a:p>
        </p:txBody>
      </p:sp>
      <p:sp>
        <p:nvSpPr>
          <p:cNvPr id="23" name="TextBox 27">
            <a:extLst>
              <a:ext uri="{FF2B5EF4-FFF2-40B4-BE49-F238E27FC236}">
                <a16:creationId xmlns:a16="http://schemas.microsoft.com/office/drawing/2014/main" id="{19A58AF2-7F4D-7FA1-FCA1-8A914C6EF8EF}"/>
              </a:ext>
            </a:extLst>
          </p:cNvPr>
          <p:cNvSpPr txBox="1"/>
          <p:nvPr/>
        </p:nvSpPr>
        <p:spPr>
          <a:xfrm>
            <a:off x="311678" y="3511307"/>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Nissan Technology VN</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と日本国内（ホンダ）で、自動車用のボディ・外装部品・ワイヤハーネス等の計</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15</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年の設計開発経験。</a:t>
            </a:r>
          </a:p>
        </p:txBody>
      </p:sp>
      <p:sp>
        <p:nvSpPr>
          <p:cNvPr id="24" name="TextBox 27">
            <a:extLst>
              <a:ext uri="{FF2B5EF4-FFF2-40B4-BE49-F238E27FC236}">
                <a16:creationId xmlns:a16="http://schemas.microsoft.com/office/drawing/2014/main" id="{127C9959-0DEC-4B73-ED12-714C23AF0921}"/>
              </a:ext>
            </a:extLst>
          </p:cNvPr>
          <p:cNvSpPr txBox="1"/>
          <p:nvPr/>
        </p:nvSpPr>
        <p:spPr>
          <a:xfrm>
            <a:off x="304379" y="4398229"/>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Nissan Technology VN</a:t>
            </a:r>
            <a:r>
              <a:rPr kumimoji="0" lang="ja-JP" altLang="en-US"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で</a:t>
            </a:r>
            <a:r>
              <a:rPr kumimoji="0" lang="en-US" altLang="ja-JP"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6</a:t>
            </a:r>
            <a:r>
              <a:rPr kumimoji="0" lang="ja-JP" altLang="en-US"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年間サスペンションメンバーとリンク設計、日本国内企業で</a:t>
            </a:r>
            <a:r>
              <a:rPr kumimoji="0" lang="en-US" altLang="ja-JP"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3</a:t>
            </a:r>
            <a:r>
              <a:rPr kumimoji="0" lang="ja-JP" altLang="en-US" sz="10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年間電気自動車のワイヤーハーネス経路とコンソール設計。</a:t>
            </a:r>
          </a:p>
        </p:txBody>
      </p:sp>
      <p:sp>
        <p:nvSpPr>
          <p:cNvPr id="26" name="TextBox 27">
            <a:extLst>
              <a:ext uri="{FF2B5EF4-FFF2-40B4-BE49-F238E27FC236}">
                <a16:creationId xmlns:a16="http://schemas.microsoft.com/office/drawing/2014/main" id="{8668968F-91CE-1274-6DCC-55F9CE169BEC}"/>
              </a:ext>
            </a:extLst>
          </p:cNvPr>
          <p:cNvSpPr txBox="1"/>
          <p:nvPr/>
        </p:nvSpPr>
        <p:spPr>
          <a:xfrm>
            <a:off x="3265565" y="3520523"/>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Nissan Technology VN</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と日本の日産自動車で</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14</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年間、車体パネルデータ設計・モデリング </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(2D/3D)</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を担当、プロジェクトリーダーも務めた。</a:t>
            </a:r>
          </a:p>
        </p:txBody>
      </p:sp>
      <p:sp>
        <p:nvSpPr>
          <p:cNvPr id="27" name="TextBox 27">
            <a:extLst>
              <a:ext uri="{FF2B5EF4-FFF2-40B4-BE49-F238E27FC236}">
                <a16:creationId xmlns:a16="http://schemas.microsoft.com/office/drawing/2014/main" id="{006F8D81-E8A0-1FE0-D6E8-A6AB3DBEE6C4}"/>
              </a:ext>
            </a:extLst>
          </p:cNvPr>
          <p:cNvSpPr txBox="1"/>
          <p:nvPr/>
        </p:nvSpPr>
        <p:spPr>
          <a:xfrm>
            <a:off x="3269086" y="4412646"/>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樹脂部品の設計エキスパート、テールライトなど灯体構造設計、成形最適化、各種ソフトウェア操作教育教師経験。</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endParaRPr>
          </a:p>
          <a:p>
            <a:pPr marL="627063"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CATIA-V5</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エキスパート。</a:t>
            </a:r>
            <a:endPar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endParaRPr>
          </a:p>
        </p:txBody>
      </p:sp>
      <p:sp>
        <p:nvSpPr>
          <p:cNvPr id="46" name="正方形/長方形 45">
            <a:extLst>
              <a:ext uri="{FF2B5EF4-FFF2-40B4-BE49-F238E27FC236}">
                <a16:creationId xmlns:a16="http://schemas.microsoft.com/office/drawing/2014/main" id="{F6C22E3D-A78B-C384-ED35-CD77CCA80149}"/>
              </a:ext>
            </a:extLst>
          </p:cNvPr>
          <p:cNvSpPr/>
          <p:nvPr/>
        </p:nvSpPr>
        <p:spPr>
          <a:xfrm>
            <a:off x="6427229" y="3396372"/>
            <a:ext cx="3344313" cy="1787860"/>
          </a:xfrm>
          <a:prstGeom prst="rect">
            <a:avLst/>
          </a:prstGeom>
          <a:solidFill>
            <a:srgbClr val="4387C2"/>
          </a:solidFill>
          <a:ln w="28575">
            <a:solidFill>
              <a:srgbClr val="4387C2"/>
            </a:solidFill>
          </a:ln>
        </p:spPr>
        <p:style>
          <a:lnRef idx="2">
            <a:schemeClr val="accent1">
              <a:shade val="15000"/>
            </a:schemeClr>
          </a:lnRef>
          <a:fillRef idx="1">
            <a:schemeClr val="accent1"/>
          </a:fillRef>
          <a:effectRef idx="0">
            <a:schemeClr val="accent1"/>
          </a:effectRef>
          <a:fontRef idx="minor">
            <a:schemeClr val="lt1"/>
          </a:fontRef>
        </p:style>
        <p:txBody>
          <a:bodyPr tIns="108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大卒ベトナム人技術者の育成・</a:t>
            </a:r>
            <a:br>
              <a:rPr kumimoji="1" lang="en-US" altLang="ja-JP"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br>
            <a:r>
              <a:rPr kumimoji="1" lang="ja-JP" altLang="en-US"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日本送出し累計実績 </a:t>
            </a:r>
            <a:r>
              <a:rPr kumimoji="1" lang="en-US" altLang="ja-JP"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a:t>
            </a:r>
            <a:r>
              <a:rPr kumimoji="1" lang="ja-JP" altLang="en-US"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技人国ビザ</a:t>
            </a:r>
            <a:r>
              <a:rPr kumimoji="1" lang="en-US" altLang="ja-JP" sz="16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a:t>
            </a:r>
            <a:endParaRPr kumimoji="1" lang="ja-JP" altLang="en-US" sz="180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endParaRPr>
          </a:p>
        </p:txBody>
      </p:sp>
      <p:sp>
        <p:nvSpPr>
          <p:cNvPr id="59" name="テキスト ボックス 58">
            <a:extLst>
              <a:ext uri="{FF2B5EF4-FFF2-40B4-BE49-F238E27FC236}">
                <a16:creationId xmlns:a16="http://schemas.microsoft.com/office/drawing/2014/main" id="{A746AB02-D7B2-874C-4FDF-875B7B48FD6A}"/>
              </a:ext>
            </a:extLst>
          </p:cNvPr>
          <p:cNvSpPr txBox="1"/>
          <p:nvPr/>
        </p:nvSpPr>
        <p:spPr>
          <a:xfrm>
            <a:off x="6516528" y="3901277"/>
            <a:ext cx="1906291" cy="1252416"/>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8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entury Gothic" panose="020B0502020202020204" pitchFamily="34" charset="0"/>
                <a:ea typeface="Verdana" panose="020B0604030504040204" pitchFamily="34" charset="0"/>
                <a:cs typeface="+mn-cs"/>
              </a:rPr>
              <a:t>900</a:t>
            </a:r>
            <a:endParaRPr kumimoji="1" lang="ja-JP" altLang="en-US" sz="8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Century Gothic" panose="020B0502020202020204" pitchFamily="34" charset="0"/>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01C6359E-C4EB-0401-2B06-CD98FE18DBC4}"/>
              </a:ext>
            </a:extLst>
          </p:cNvPr>
          <p:cNvSpPr txBox="1"/>
          <p:nvPr/>
        </p:nvSpPr>
        <p:spPr>
          <a:xfrm>
            <a:off x="8354586" y="4555512"/>
            <a:ext cx="1364476"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人</a:t>
            </a:r>
            <a:br>
              <a:rPr kumimoji="1" lang="en-US" altLang="ja-JP" sz="16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br>
            <a:r>
              <a:rPr kumimoji="1" lang="ja-JP" altLang="en-US" sz="16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 </a:t>
            </a:r>
            <a:r>
              <a:rPr kumimoji="1" lang="en-US" altLang="ja-JP" sz="14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(2009</a:t>
            </a:r>
            <a:r>
              <a:rPr kumimoji="1" lang="ja-JP" altLang="en-US" sz="14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a:t>
            </a:r>
            <a:r>
              <a:rPr kumimoji="1" lang="en-US" altLang="ja-JP" sz="14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rPr>
              <a:t>2023)</a:t>
            </a:r>
            <a:endParaRPr kumimoji="1" lang="ja-JP" altLang="en-US" sz="1600" b="1" i="0" u="none" strike="noStrike" kern="1200" cap="none" spc="0" normalizeH="0" baseline="0" noProof="0">
              <a:ln>
                <a:noFill/>
              </a:ln>
              <a:solidFill>
                <a:prstClr val="white"/>
              </a:solidFill>
              <a:effectLst/>
              <a:uLnTx/>
              <a:uFillTx/>
              <a:latin typeface="BIZ UDゴシック" panose="020B0400000000000000" pitchFamily="49" charset="-128"/>
              <a:ea typeface="BIZ UDゴシック" panose="020B0400000000000000" pitchFamily="49" charset="-128"/>
              <a:cs typeface="+mn-cs"/>
            </a:endParaRPr>
          </a:p>
        </p:txBody>
      </p:sp>
      <p:pic>
        <p:nvPicPr>
          <p:cNvPr id="67" name="Picture 2">
            <a:extLst>
              <a:ext uri="{FF2B5EF4-FFF2-40B4-BE49-F238E27FC236}">
                <a16:creationId xmlns:a16="http://schemas.microsoft.com/office/drawing/2014/main" id="{C1EF2972-E27C-A91F-BDEC-D5735946D07C}"/>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360265" y="2675305"/>
            <a:ext cx="590233" cy="74904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A person wearing a white shirt&#10;&#10;Description automatically generated with medium confidence">
            <a:extLst>
              <a:ext uri="{FF2B5EF4-FFF2-40B4-BE49-F238E27FC236}">
                <a16:creationId xmlns:a16="http://schemas.microsoft.com/office/drawing/2014/main" id="{89A5B6DE-BF24-99F8-588E-5930681A40D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t="-42"/>
          <a:stretch/>
        </p:blipFill>
        <p:spPr>
          <a:xfrm>
            <a:off x="354139" y="3528117"/>
            <a:ext cx="591484" cy="747432"/>
          </a:xfrm>
          <a:prstGeom prst="roundRect">
            <a:avLst>
              <a:gd name="adj" fmla="val 16667"/>
            </a:avLst>
          </a:prstGeom>
          <a:ln>
            <a:noFill/>
          </a:ln>
          <a:effectLst/>
          <a:scene3d>
            <a:camera prst="perspectiveRelaxed" fov="0">
              <a:rot lat="0" lon="0" rev="0"/>
            </a:camera>
            <a:lightRig rig="threePt" dir="t"/>
          </a:scene3d>
          <a:sp3d prstMaterial="matte">
            <a:bevelT w="0" h="0"/>
            <a:contourClr>
              <a:srgbClr val="969696"/>
            </a:contourClr>
          </a:sp3d>
        </p:spPr>
      </p:pic>
      <p:pic>
        <p:nvPicPr>
          <p:cNvPr id="72" name="Picture 8">
            <a:extLst>
              <a:ext uri="{FF2B5EF4-FFF2-40B4-BE49-F238E27FC236}">
                <a16:creationId xmlns:a16="http://schemas.microsoft.com/office/drawing/2014/main" id="{6E54650E-3237-71AC-5046-0E1E5491A89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346422" y="4388051"/>
            <a:ext cx="591483" cy="750368"/>
          </a:xfrm>
          <a:prstGeom prst="roundRect">
            <a:avLst>
              <a:gd name="adj" fmla="val 16667"/>
            </a:avLst>
          </a:prstGeom>
          <a:ln>
            <a:noFill/>
          </a:ln>
          <a:effectLst/>
          <a:scene3d>
            <a:camera prst="perspectiveRelaxed" fov="0">
              <a:rot lat="0" lon="0" rev="0"/>
            </a:camera>
            <a:lightRig rig="threePt" dir="t"/>
          </a:scene3d>
          <a:sp3d prstMaterial="matte">
            <a:bevelT w="0" h="0"/>
            <a:contourClr>
              <a:srgbClr val="969696"/>
            </a:contourClr>
          </a:sp3d>
        </p:spPr>
      </p:pic>
      <p:sp>
        <p:nvSpPr>
          <p:cNvPr id="114" name="テキスト ボックス 113">
            <a:extLst>
              <a:ext uri="{FF2B5EF4-FFF2-40B4-BE49-F238E27FC236}">
                <a16:creationId xmlns:a16="http://schemas.microsoft.com/office/drawing/2014/main" id="{1AD3B45A-3AE5-2097-1A7E-891E05BE7781}"/>
              </a:ext>
            </a:extLst>
          </p:cNvPr>
          <p:cNvSpPr txBox="1"/>
          <p:nvPr/>
        </p:nvSpPr>
        <p:spPr>
          <a:xfrm>
            <a:off x="9868420" y="4033924"/>
            <a:ext cx="2181111" cy="1099658"/>
          </a:xfrm>
          <a:prstGeom prst="rect">
            <a:avLst/>
          </a:prstGeom>
          <a:ln w="28575">
            <a:solidFill>
              <a:schemeClr val="accent5"/>
            </a:solidFill>
          </a:ln>
        </p:spPr>
        <p:style>
          <a:lnRef idx="2">
            <a:schemeClr val="accent1"/>
          </a:lnRef>
          <a:fillRef idx="1">
            <a:schemeClr val="lt1"/>
          </a:fillRef>
          <a:effectRef idx="0">
            <a:schemeClr val="accent1"/>
          </a:effectRef>
          <a:fontRef idx="minor">
            <a:schemeClr val="dk1"/>
          </a:fontRef>
        </p:style>
        <p:txBody>
          <a:bodyPr wrap="square" lIns="108000" tIns="108000" rIns="0" bIns="0">
            <a:no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1" lang="ja-JP" altLang="en-US" sz="140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求職中技術者在校生数</a:t>
            </a:r>
            <a:endParaRPr kumimoji="1" lang="en-US" altLang="ja-JP" sz="140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endParaRPr>
          </a:p>
          <a:p>
            <a:pPr algn="ctr" fontAlgn="base">
              <a:defRPr/>
            </a:pPr>
            <a:r>
              <a:rPr kumimoji="1" lang="en-US" altLang="ja-JP"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entury Gothic" panose="020B0502020202020204" pitchFamily="34" charset="0"/>
                <a:ea typeface="Verdana" panose="020B0604030504040204" pitchFamily="34" charset="0"/>
                <a:cs typeface="+mn-cs"/>
              </a:rPr>
              <a:t>200</a:t>
            </a:r>
            <a:r>
              <a:rPr kumimoji="1" lang="en-US" altLang="ja-JP"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游ゴシック" panose="020B0400000000000000" pitchFamily="50" charset="-128"/>
                <a:ea typeface="游ゴシック" panose="020B0400000000000000" pitchFamily="50" charset="-128"/>
                <a:cs typeface="+mn-cs"/>
              </a:rPr>
              <a:t> </a:t>
            </a:r>
            <a:r>
              <a:rPr kumimoji="1" lang="ja-JP" altLang="en-US" sz="16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rPr>
              <a:t>人</a:t>
            </a:r>
            <a:endParaRPr kumimoji="1" lang="en-US" altLang="ja-JP" sz="16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a:p>
            <a:pPr algn="ctr" fontAlgn="base">
              <a:defRPr/>
            </a:pPr>
            <a:r>
              <a:rPr kumimoji="1" lang="en-US" altLang="ja-JP" sz="120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1</a:t>
            </a:r>
            <a:r>
              <a:rPr kumimoji="1" lang="ja-JP" altLang="en-US" sz="120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年間徹底した日本語教育</a:t>
            </a:r>
            <a:endParaRPr kumimoji="1" lang="en-US" altLang="ja-JP" sz="120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endParaRPr>
          </a:p>
          <a:p>
            <a:pPr marL="0" marR="0" lvl="0" indent="0" algn="ctr" defTabSz="914400" rtl="0" eaLnBrk="1" fontAlgn="base"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prstClr val="black"/>
              </a:solidFill>
              <a:effectLst/>
              <a:uLnTx/>
              <a:uFillTx/>
              <a:latin typeface="游ゴシック" panose="020B0400000000000000" pitchFamily="50" charset="-128"/>
              <a:ea typeface="游ゴシック" panose="020B0400000000000000" pitchFamily="50" charset="-128"/>
              <a:cs typeface="+mn-cs"/>
            </a:endParaRPr>
          </a:p>
        </p:txBody>
      </p:sp>
      <p:pic>
        <p:nvPicPr>
          <p:cNvPr id="1026" name="Picture 2" descr="A person smiling at the camera&#10;&#10;Description automatically generated">
            <a:extLst>
              <a:ext uri="{FF2B5EF4-FFF2-40B4-BE49-F238E27FC236}">
                <a16:creationId xmlns:a16="http://schemas.microsoft.com/office/drawing/2014/main" id="{6CFF3964-7589-6A27-675D-AE7E04BDCF53}"/>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t="-2771"/>
          <a:stretch/>
        </p:blipFill>
        <p:spPr bwMode="auto">
          <a:xfrm>
            <a:off x="3308581" y="3515070"/>
            <a:ext cx="589394" cy="750369"/>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BD72747E-BE91-CB6A-0752-B645441009A8}"/>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16528" y="1050494"/>
            <a:ext cx="1807415" cy="949287"/>
          </a:xfrm>
          <a:prstGeom prst="rect">
            <a:avLst/>
          </a:prstGeom>
        </p:spPr>
      </p:pic>
      <p:pic>
        <p:nvPicPr>
          <p:cNvPr id="10" name="図 9">
            <a:hlinkClick r:id="" action="ppaction://noaction"/>
            <a:extLst>
              <a:ext uri="{FF2B5EF4-FFF2-40B4-BE49-F238E27FC236}">
                <a16:creationId xmlns:a16="http://schemas.microsoft.com/office/drawing/2014/main" id="{8D5731E7-22F4-5131-3E12-BEF73E444B0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68420" y="5202857"/>
            <a:ext cx="2177467" cy="216588"/>
          </a:xfrm>
          <a:prstGeom prst="rect">
            <a:avLst/>
          </a:prstGeom>
          <a:effectLst/>
        </p:spPr>
      </p:pic>
      <p:sp>
        <p:nvSpPr>
          <p:cNvPr id="11" name="タイトル 5">
            <a:extLst>
              <a:ext uri="{FF2B5EF4-FFF2-40B4-BE49-F238E27FC236}">
                <a16:creationId xmlns:a16="http://schemas.microsoft.com/office/drawing/2014/main" id="{ACED0A88-76CF-29A0-2212-281C194D5625}"/>
              </a:ext>
            </a:extLst>
          </p:cNvPr>
          <p:cNvSpPr txBox="1">
            <a:spLocks/>
          </p:cNvSpPr>
          <p:nvPr/>
        </p:nvSpPr>
        <p:spPr>
          <a:xfrm>
            <a:off x="6344104" y="163552"/>
            <a:ext cx="3547341" cy="388103"/>
          </a:xfrm>
          <a:prstGeom prst="roundRect">
            <a:avLst>
              <a:gd name="adj" fmla="val 50000"/>
            </a:avLst>
          </a:prstGeom>
          <a:solidFill>
            <a:srgbClr val="0070C0"/>
          </a:solidFill>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rPr>
              <a:t>技術アウトソーシング受託事業</a:t>
            </a:r>
          </a:p>
        </p:txBody>
      </p:sp>
      <p:sp>
        <p:nvSpPr>
          <p:cNvPr id="18" name="タイトル 5">
            <a:extLst>
              <a:ext uri="{FF2B5EF4-FFF2-40B4-BE49-F238E27FC236}">
                <a16:creationId xmlns:a16="http://schemas.microsoft.com/office/drawing/2014/main" id="{78F304FE-2E8C-F9DF-9648-15E9EBC58501}"/>
              </a:ext>
            </a:extLst>
          </p:cNvPr>
          <p:cNvSpPr txBox="1">
            <a:spLocks/>
          </p:cNvSpPr>
          <p:nvPr/>
        </p:nvSpPr>
        <p:spPr>
          <a:xfrm>
            <a:off x="6311283" y="2948016"/>
            <a:ext cx="3547340" cy="388103"/>
          </a:xfrm>
          <a:prstGeom prst="roundRect">
            <a:avLst>
              <a:gd name="adj" fmla="val 50000"/>
            </a:avLst>
          </a:prstGeom>
          <a:solidFill>
            <a:srgbClr val="0070C0"/>
          </a:solidFill>
          <a:ln>
            <a:solidFill>
              <a:schemeClr val="bg1"/>
            </a:solidFill>
          </a:ln>
          <a:effectLst/>
        </p:spPr>
        <p:txBody>
          <a:bodyPr vert="horz" lIns="0" tIns="0" rIns="0" bIns="0" rtlCol="0" anchor="ctr">
            <a:noAutofit/>
          </a:bodyPr>
          <a:lstStyle>
            <a:lvl1pPr algn="l" defTabSz="914400" rtl="0" eaLnBrk="1" latinLnBrk="0" hangingPunct="1">
              <a:lnSpc>
                <a:spcPct val="90000"/>
              </a:lnSpc>
              <a:spcBef>
                <a:spcPct val="0"/>
              </a:spcBef>
              <a:buNone/>
              <a:defRPr kumimoji="1" sz="3200" b="1" kern="1200">
                <a:solidFill>
                  <a:schemeClr val="tx1"/>
                </a:solidFill>
                <a:latin typeface="+mn-ea"/>
                <a:ea typeface="+mn-ea"/>
                <a:cs typeface="+mj-cs"/>
              </a:defRPr>
            </a:lvl1pPr>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rPr>
              <a:t>ベトナム技術者育成・紹介事業</a:t>
            </a:r>
          </a:p>
        </p:txBody>
      </p:sp>
      <p:sp>
        <p:nvSpPr>
          <p:cNvPr id="30" name="テキスト ボックス 29">
            <a:extLst>
              <a:ext uri="{FF2B5EF4-FFF2-40B4-BE49-F238E27FC236}">
                <a16:creationId xmlns:a16="http://schemas.microsoft.com/office/drawing/2014/main" id="{024AC7D6-2F5C-15DE-E5A8-FC6B5E9FF014}"/>
              </a:ext>
            </a:extLst>
          </p:cNvPr>
          <p:cNvSpPr txBox="1"/>
          <p:nvPr/>
        </p:nvSpPr>
        <p:spPr>
          <a:xfrm>
            <a:off x="6768845" y="645143"/>
            <a:ext cx="2200347" cy="393866"/>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機械</a:t>
            </a:r>
            <a:r>
              <a:rPr kumimoji="1" lang="en-US" altLang="ja-JP"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a:t>
            </a:r>
            <a:r>
              <a:rPr kumimoji="1" lang="ja-JP" altLang="en-US"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自動車部品設計の受託</a:t>
            </a:r>
          </a:p>
        </p:txBody>
      </p:sp>
      <p:sp>
        <p:nvSpPr>
          <p:cNvPr id="32" name="テキスト ボックス 31">
            <a:extLst>
              <a:ext uri="{FF2B5EF4-FFF2-40B4-BE49-F238E27FC236}">
                <a16:creationId xmlns:a16="http://schemas.microsoft.com/office/drawing/2014/main" id="{DEEE7E66-7F97-3A9D-8918-4C01B5465C0C}"/>
              </a:ext>
            </a:extLst>
          </p:cNvPr>
          <p:cNvSpPr txBox="1"/>
          <p:nvPr/>
        </p:nvSpPr>
        <p:spPr>
          <a:xfrm>
            <a:off x="10233459" y="635312"/>
            <a:ext cx="1500964" cy="388104"/>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rPr>
              <a:t>生産技術図面の受託</a:t>
            </a:r>
          </a:p>
        </p:txBody>
      </p:sp>
      <p:sp>
        <p:nvSpPr>
          <p:cNvPr id="7" name="テキスト ボックス 6">
            <a:extLst>
              <a:ext uri="{FF2B5EF4-FFF2-40B4-BE49-F238E27FC236}">
                <a16:creationId xmlns:a16="http://schemas.microsoft.com/office/drawing/2014/main" id="{9212BDBE-E420-C127-23B4-91B00F75651E}"/>
              </a:ext>
            </a:extLst>
          </p:cNvPr>
          <p:cNvSpPr txBox="1"/>
          <p:nvPr/>
        </p:nvSpPr>
        <p:spPr>
          <a:xfrm>
            <a:off x="365301" y="3319154"/>
            <a:ext cx="235013"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増田</a:t>
            </a:r>
          </a:p>
        </p:txBody>
      </p:sp>
      <p:sp>
        <p:nvSpPr>
          <p:cNvPr id="34" name="テキスト ボックス 33">
            <a:extLst>
              <a:ext uri="{FF2B5EF4-FFF2-40B4-BE49-F238E27FC236}">
                <a16:creationId xmlns:a16="http://schemas.microsoft.com/office/drawing/2014/main" id="{B357B16A-E16E-9E50-5D3A-40758E912F40}"/>
              </a:ext>
            </a:extLst>
          </p:cNvPr>
          <p:cNvSpPr txBox="1"/>
          <p:nvPr/>
        </p:nvSpPr>
        <p:spPr>
          <a:xfrm>
            <a:off x="366145" y="4177071"/>
            <a:ext cx="235013"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rPr>
              <a:t>リン</a:t>
            </a:r>
          </a:p>
        </p:txBody>
      </p:sp>
      <p:sp>
        <p:nvSpPr>
          <p:cNvPr id="37" name="テキスト ボックス 36">
            <a:extLst>
              <a:ext uri="{FF2B5EF4-FFF2-40B4-BE49-F238E27FC236}">
                <a16:creationId xmlns:a16="http://schemas.microsoft.com/office/drawing/2014/main" id="{058515C0-A2C9-A31C-D6C1-479B60B86A99}"/>
              </a:ext>
            </a:extLst>
          </p:cNvPr>
          <p:cNvSpPr txBox="1"/>
          <p:nvPr/>
        </p:nvSpPr>
        <p:spPr>
          <a:xfrm>
            <a:off x="339348" y="5037343"/>
            <a:ext cx="323954"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rPr>
              <a:t>チュエン</a:t>
            </a:r>
          </a:p>
        </p:txBody>
      </p:sp>
      <p:sp>
        <p:nvSpPr>
          <p:cNvPr id="45" name="テキスト ボックス 44">
            <a:extLst>
              <a:ext uri="{FF2B5EF4-FFF2-40B4-BE49-F238E27FC236}">
                <a16:creationId xmlns:a16="http://schemas.microsoft.com/office/drawing/2014/main" id="{9D1AC046-4636-26EC-23BC-A27305693197}"/>
              </a:ext>
            </a:extLst>
          </p:cNvPr>
          <p:cNvSpPr txBox="1"/>
          <p:nvPr/>
        </p:nvSpPr>
        <p:spPr>
          <a:xfrm>
            <a:off x="3300534" y="4166758"/>
            <a:ext cx="323954"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rPr>
              <a:t>フエン</a:t>
            </a:r>
          </a:p>
        </p:txBody>
      </p:sp>
      <p:sp>
        <p:nvSpPr>
          <p:cNvPr id="49" name="TextBox 27">
            <a:extLst>
              <a:ext uri="{FF2B5EF4-FFF2-40B4-BE49-F238E27FC236}">
                <a16:creationId xmlns:a16="http://schemas.microsoft.com/office/drawing/2014/main" id="{0A253E8F-1601-96BA-CF09-80B03A351E7D}"/>
              </a:ext>
            </a:extLst>
          </p:cNvPr>
          <p:cNvSpPr txBox="1"/>
          <p:nvPr/>
        </p:nvSpPr>
        <p:spPr>
          <a:xfrm>
            <a:off x="3260035" y="5185967"/>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サンデンベトナム社でカーエアコンシステムのエアコンプレッサーの詳細設計、データ解析、樹脂金型設計を担当</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 CATIA-V5</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エキスパート。</a:t>
            </a:r>
            <a:endPar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endParaRPr>
          </a:p>
        </p:txBody>
      </p:sp>
      <p:pic>
        <p:nvPicPr>
          <p:cNvPr id="48" name="Picture 9">
            <a:extLst>
              <a:ext uri="{FF2B5EF4-FFF2-40B4-BE49-F238E27FC236}">
                <a16:creationId xmlns:a16="http://schemas.microsoft.com/office/drawing/2014/main" id="{F0BB0069-AC5F-65E2-6DCC-E0B708C3EF5E}"/>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297188" y="5140060"/>
            <a:ext cx="591485" cy="793967"/>
          </a:xfrm>
          <a:prstGeom prst="rect">
            <a:avLst/>
          </a:prstGeom>
        </p:spPr>
      </p:pic>
      <p:sp>
        <p:nvSpPr>
          <p:cNvPr id="44" name="テキスト ボックス 43">
            <a:extLst>
              <a:ext uri="{FF2B5EF4-FFF2-40B4-BE49-F238E27FC236}">
                <a16:creationId xmlns:a16="http://schemas.microsoft.com/office/drawing/2014/main" id="{F778F87E-501B-1F81-A3D7-9B00145891F9}"/>
              </a:ext>
            </a:extLst>
          </p:cNvPr>
          <p:cNvSpPr txBox="1"/>
          <p:nvPr/>
        </p:nvSpPr>
        <p:spPr>
          <a:xfrm>
            <a:off x="3297958" y="5806786"/>
            <a:ext cx="653060" cy="13290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ヴアン　ロック</a:t>
            </a:r>
          </a:p>
        </p:txBody>
      </p:sp>
      <p:pic>
        <p:nvPicPr>
          <p:cNvPr id="50" name="Picture 5" descr="A person in a white shirt&#10;&#10;Description automatically generated">
            <a:extLst>
              <a:ext uri="{FF2B5EF4-FFF2-40B4-BE49-F238E27FC236}">
                <a16:creationId xmlns:a16="http://schemas.microsoft.com/office/drawing/2014/main" id="{F75FC076-0C8F-26FF-338F-7340AA24CEE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flipH="1">
            <a:off x="3260034" y="4425366"/>
            <a:ext cx="695903" cy="692701"/>
          </a:xfrm>
          <a:prstGeom prst="rect">
            <a:avLst/>
          </a:prstGeom>
        </p:spPr>
      </p:pic>
      <p:sp>
        <p:nvSpPr>
          <p:cNvPr id="47" name="テキスト ボックス 46">
            <a:extLst>
              <a:ext uri="{FF2B5EF4-FFF2-40B4-BE49-F238E27FC236}">
                <a16:creationId xmlns:a16="http://schemas.microsoft.com/office/drawing/2014/main" id="{10368961-3173-6EAF-452D-7A094BE148C5}"/>
              </a:ext>
            </a:extLst>
          </p:cNvPr>
          <p:cNvSpPr txBox="1"/>
          <p:nvPr/>
        </p:nvSpPr>
        <p:spPr>
          <a:xfrm>
            <a:off x="3324387" y="5061229"/>
            <a:ext cx="323954"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a:ln>
                  <a:noFill/>
                </a:ln>
                <a:solidFill>
                  <a:prstClr val="black"/>
                </a:solidFill>
                <a:effectLst/>
                <a:uLnTx/>
                <a:uFillTx/>
                <a:latin typeface="Meiryo UI" panose="020B0604030504040204" pitchFamily="34" charset="-128"/>
                <a:ea typeface="Meiryo UI" panose="020B0604030504040204" pitchFamily="34" charset="-128"/>
              </a:rPr>
              <a:t>ロック</a:t>
            </a:r>
          </a:p>
        </p:txBody>
      </p:sp>
      <p:pic>
        <p:nvPicPr>
          <p:cNvPr id="25" name="図 24" descr="テーブル, 紫 が含まれている画像&#10;&#10;自動的に生成された説明">
            <a:extLst>
              <a:ext uri="{FF2B5EF4-FFF2-40B4-BE49-F238E27FC236}">
                <a16:creationId xmlns:a16="http://schemas.microsoft.com/office/drawing/2014/main" id="{A9AF4A3E-E3DE-8CF8-F986-B9E7359CC746}"/>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452386" y="2064855"/>
            <a:ext cx="2153861" cy="829302"/>
          </a:xfrm>
          <a:prstGeom prst="rect">
            <a:avLst/>
          </a:prstGeom>
        </p:spPr>
      </p:pic>
      <p:pic>
        <p:nvPicPr>
          <p:cNvPr id="51" name="Picture 2" descr="［キャビ・コア分割］">
            <a:extLst>
              <a:ext uri="{FF2B5EF4-FFF2-40B4-BE49-F238E27FC236}">
                <a16:creationId xmlns:a16="http://schemas.microsoft.com/office/drawing/2014/main" id="{524386AC-7572-98E6-C0D9-C25DD45FD09B}"/>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8421737" y="1086698"/>
            <a:ext cx="1500963" cy="888091"/>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1">
            <a:extLst>
              <a:ext uri="{FF2B5EF4-FFF2-40B4-BE49-F238E27FC236}">
                <a16:creationId xmlns:a16="http://schemas.microsoft.com/office/drawing/2014/main" id="{81566B08-D5A8-CB7D-2142-DA5998E5CA5F}"/>
              </a:ext>
            </a:extLst>
          </p:cNvPr>
          <p:cNvSpPr txBox="1">
            <a:spLocks/>
          </p:cNvSpPr>
          <p:nvPr/>
        </p:nvSpPr>
        <p:spPr>
          <a:xfrm>
            <a:off x="56099" y="645776"/>
            <a:ext cx="6089766" cy="922114"/>
          </a:xfrm>
          <a:prstGeom prst="rect">
            <a:avLst/>
          </a:prstGeom>
        </p:spPr>
        <p:txBody>
          <a:bodyPr vert="horz" lIns="91440" tIns="45720" rIns="91440" bIns="45720" rtlCol="0" anchor="ctr">
            <a:normAutofit fontScale="75000" lnSpcReduction="20000"/>
          </a:bodyPr>
          <a:lstStyle>
            <a:lvl1pPr algn="l" defTabSz="474779" rtl="0" eaLnBrk="1" latinLnBrk="0" hangingPunct="1">
              <a:lnSpc>
                <a:spcPct val="90000"/>
              </a:lnSpc>
              <a:spcBef>
                <a:spcPct val="0"/>
              </a:spcBef>
              <a:buNone/>
              <a:defRPr sz="2285" kern="1200">
                <a:solidFill>
                  <a:schemeClr val="tx1"/>
                </a:solidFill>
                <a:latin typeface="+mj-lt"/>
                <a:ea typeface="+mj-ea"/>
                <a:cs typeface="+mj-cs"/>
              </a:defRPr>
            </a:lvl1pPr>
          </a:lstStyle>
          <a:p>
            <a:pPr>
              <a:lnSpc>
                <a:spcPct val="120000"/>
              </a:lnSpc>
            </a:pPr>
            <a:r>
              <a:rPr kumimoji="1" lang="ja-JP" altLang="en-US" sz="2700" b="1" spc="100" dirty="0">
                <a:effectLst>
                  <a:outerShdw blurRad="38100" dist="38100" dir="2700000" algn="tl">
                    <a:srgbClr val="000000">
                      <a:alpha val="43137"/>
                    </a:srgbClr>
                  </a:outerShdw>
                </a:effectLst>
                <a:latin typeface="Meiryo UI"/>
                <a:ea typeface="Meiryo UI"/>
              </a:rPr>
              <a:t>お客様の</a:t>
            </a:r>
            <a:r>
              <a:rPr kumimoji="1" lang="ja-JP" altLang="en-US" sz="2700" b="1" spc="100" dirty="0">
                <a:solidFill>
                  <a:srgbClr val="0070C0"/>
                </a:solidFill>
                <a:effectLst>
                  <a:outerShdw blurRad="38100" dist="38100" dir="2700000" algn="tl">
                    <a:srgbClr val="000000">
                      <a:alpha val="43137"/>
                    </a:srgbClr>
                  </a:outerShdw>
                </a:effectLst>
                <a:latin typeface="Meiryo UI"/>
                <a:ea typeface="Meiryo UI"/>
              </a:rPr>
              <a:t>製品開発工程</a:t>
            </a:r>
            <a:r>
              <a:rPr kumimoji="1" lang="ja-JP" altLang="en-US" sz="2700" b="1" spc="100" dirty="0">
                <a:effectLst>
                  <a:outerShdw blurRad="38100" dist="38100" dir="2700000" algn="tl">
                    <a:srgbClr val="000000">
                      <a:alpha val="43137"/>
                    </a:srgbClr>
                  </a:outerShdw>
                </a:effectLst>
                <a:latin typeface="Meiryo UI"/>
                <a:ea typeface="Meiryo UI"/>
              </a:rPr>
              <a:t>を</a:t>
            </a:r>
            <a:br>
              <a:rPr lang="en-US" altLang="ja-JP" b="1" spc="100" dirty="0">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br>
            <a:r>
              <a:rPr kumimoji="1" lang="ja-JP" altLang="en-US" sz="4400" b="1" spc="100" dirty="0">
                <a:solidFill>
                  <a:schemeClr val="accent1">
                    <a:lumMod val="75000"/>
                  </a:schemeClr>
                </a:solidFill>
                <a:effectLst>
                  <a:outerShdw blurRad="38100" dist="38100" dir="2700000" algn="tl">
                    <a:srgbClr val="000000">
                      <a:alpha val="43137"/>
                    </a:srgbClr>
                  </a:outerShdw>
                </a:effectLst>
                <a:latin typeface="Meiryo UI"/>
                <a:ea typeface="Meiryo UI"/>
              </a:rPr>
              <a:t>ワンストップで徹底サポート</a:t>
            </a:r>
            <a:endParaRPr lang="ja-JP" altLang="en-US" sz="4400" b="1" spc="100" dirty="0">
              <a:solidFill>
                <a:schemeClr val="accent1">
                  <a:lumMod val="75000"/>
                </a:schemeClr>
              </a:solidFill>
              <a:effectLst>
                <a:outerShdw blurRad="38100" dist="38100" dir="2700000" algn="tl">
                  <a:srgbClr val="000000">
                    <a:alpha val="43137"/>
                  </a:srgbClr>
                </a:outerShdw>
              </a:effectLst>
              <a:latin typeface="Meiryo UI"/>
              <a:ea typeface="Meiryo UI"/>
            </a:endParaRPr>
          </a:p>
        </p:txBody>
      </p:sp>
      <p:sp>
        <p:nvSpPr>
          <p:cNvPr id="53" name="TextBox 3">
            <a:extLst>
              <a:ext uri="{FF2B5EF4-FFF2-40B4-BE49-F238E27FC236}">
                <a16:creationId xmlns:a16="http://schemas.microsoft.com/office/drawing/2014/main" id="{AE073F05-4B43-7D8B-1381-76A3F0FCA84C}"/>
              </a:ext>
            </a:extLst>
          </p:cNvPr>
          <p:cNvSpPr txBox="1"/>
          <p:nvPr/>
        </p:nvSpPr>
        <p:spPr>
          <a:xfrm>
            <a:off x="72452" y="1533661"/>
            <a:ext cx="5716630" cy="646331"/>
          </a:xfrm>
          <a:prstGeom prst="rect">
            <a:avLst/>
          </a:prstGeom>
          <a:noFill/>
        </p:spPr>
        <p:txBody>
          <a:bodyPr wrap="non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即戦力人材が御社の事業柔軟性とスピード感を高めます</a:t>
            </a:r>
            <a:endParaRPr kumimoji="0"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御社の技術人材の不足を解決します、是非ご相談ください！</a:t>
            </a:r>
          </a:p>
        </p:txBody>
      </p:sp>
      <p:pic>
        <p:nvPicPr>
          <p:cNvPr id="54" name="Picture 8">
            <a:extLst>
              <a:ext uri="{FF2B5EF4-FFF2-40B4-BE49-F238E27FC236}">
                <a16:creationId xmlns:a16="http://schemas.microsoft.com/office/drawing/2014/main" id="{2271846B-03CC-BFCB-B311-E33501BA6266}"/>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734669" y="2022478"/>
            <a:ext cx="1188031" cy="865285"/>
          </a:xfrm>
          <a:prstGeom prst="rect">
            <a:avLst/>
          </a:prstGeom>
          <a:ln>
            <a:solidFill>
              <a:schemeClr val="accent1"/>
            </a:solidFill>
          </a:ln>
        </p:spPr>
      </p:pic>
      <p:sp>
        <p:nvSpPr>
          <p:cNvPr id="55" name="TextBox 38">
            <a:extLst>
              <a:ext uri="{FF2B5EF4-FFF2-40B4-BE49-F238E27FC236}">
                <a16:creationId xmlns:a16="http://schemas.microsoft.com/office/drawing/2014/main" id="{C93AC575-300D-860F-0AB2-C1C7A48A53F2}"/>
              </a:ext>
            </a:extLst>
          </p:cNvPr>
          <p:cNvSpPr txBox="1"/>
          <p:nvPr/>
        </p:nvSpPr>
        <p:spPr>
          <a:xfrm>
            <a:off x="4100315" y="130596"/>
            <a:ext cx="2084226" cy="830997"/>
          </a:xfrm>
          <a:prstGeom prst="rect">
            <a:avLst/>
          </a:prstGeom>
          <a:noFill/>
          <a:ln>
            <a:solidFill>
              <a:srgbClr val="002060"/>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エステック</a:t>
            </a:r>
            <a:r>
              <a:rPr kumimoji="0" lang="en-US" altLang="ja-JP"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a:t>
            </a:r>
            <a:r>
              <a:rPr kumimoji="0" lang="ja-JP" altLang="en-US"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ベトナム・ホーチミン</a:t>
            </a:r>
            <a:endParaRPr kumimoji="0" lang="en-US" altLang="ja-JP"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https://esutech.edu.vn/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ohkura@esutech.vn</a:t>
            </a:r>
            <a:endParaRPr kumimoji="0" lang="en-US" altLang="ja-JP" sz="1200" b="0" i="0" u="none" strike="noStrike" kern="1200" cap="none" spc="0" normalizeH="0" baseline="0" noProof="0" dirty="0">
              <a:ln>
                <a:noFill/>
              </a:ln>
              <a:solidFill>
                <a:srgbClr val="868686"/>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184B97"/>
                </a:solidFill>
                <a:effectLst/>
                <a:uLnTx/>
                <a:uFillTx/>
                <a:latin typeface="Meiryo UI" panose="020B0604030504040204" pitchFamily="34" charset="-128"/>
                <a:ea typeface="Meiryo UI" panose="020B0604030504040204" pitchFamily="34" charset="-128"/>
                <a:cs typeface="+mn-cs"/>
              </a:rPr>
              <a:t>+84(0) 28-3636-3999</a:t>
            </a:r>
            <a:endParaRPr kumimoji="0" lang="en-US" altLang="ja-JP" sz="1200" b="0" i="0" u="none" strike="noStrike" kern="1200" cap="none" spc="0" normalizeH="0" baseline="0" noProof="0" dirty="0">
              <a:ln>
                <a:noFill/>
              </a:ln>
              <a:solidFill>
                <a:srgbClr val="868686"/>
              </a:solidFill>
              <a:effectLst/>
              <a:uLnTx/>
              <a:uFillTx/>
              <a:latin typeface="Meiryo UI" panose="020B0604030504040204" pitchFamily="34" charset="-128"/>
              <a:ea typeface="Meiryo UI" panose="020B0604030504040204" pitchFamily="34" charset="-128"/>
              <a:cs typeface="+mn-cs"/>
            </a:endParaRPr>
          </a:p>
        </p:txBody>
      </p:sp>
      <p:sp>
        <p:nvSpPr>
          <p:cNvPr id="56" name="Oval 24">
            <a:extLst>
              <a:ext uri="{FF2B5EF4-FFF2-40B4-BE49-F238E27FC236}">
                <a16:creationId xmlns:a16="http://schemas.microsoft.com/office/drawing/2014/main" id="{4C77D445-3C1B-292F-E54C-F76FCD3BDED5}"/>
              </a:ext>
            </a:extLst>
          </p:cNvPr>
          <p:cNvSpPr/>
          <p:nvPr/>
        </p:nvSpPr>
        <p:spPr>
          <a:xfrm>
            <a:off x="11104148" y="5416965"/>
            <a:ext cx="1109482" cy="485205"/>
          </a:xfrm>
          <a:prstGeom prst="ellipse">
            <a:avLst/>
          </a:prstGeom>
          <a:ln>
            <a:noFill/>
          </a:ln>
          <a:effectLst>
            <a:softEdge rad="50800"/>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i="0" u="none" strike="noStrike" kern="1200" cap="none" spc="0" normalizeH="0" baseline="0" noProof="0" dirty="0">
                <a:ln>
                  <a:noFill/>
                </a:ln>
                <a:solidFill>
                  <a:prstClr val="white"/>
                </a:solidFill>
                <a:effectLst/>
                <a:uLnTx/>
                <a:uFillTx/>
                <a:latin typeface="Meiryo UI"/>
                <a:ea typeface="Meiryo UI"/>
                <a:cs typeface="+mn-cs"/>
              </a:rPr>
              <a:t>日本語</a:t>
            </a:r>
            <a:r>
              <a:rPr kumimoji="1" lang="en-US" altLang="ja-JP" sz="1200" i="0" u="none" strike="noStrike" kern="1200" cap="none" spc="0" normalizeH="0" baseline="0" noProof="0" dirty="0">
                <a:ln>
                  <a:noFill/>
                </a:ln>
                <a:solidFill>
                  <a:prstClr val="white"/>
                </a:solidFill>
                <a:effectLst/>
                <a:uLnTx/>
                <a:uFillTx/>
                <a:latin typeface="Meiryo UI"/>
                <a:ea typeface="Meiryo UI"/>
                <a:cs typeface="+mn-cs"/>
              </a:rPr>
              <a:t>N2~N3</a:t>
            </a:r>
            <a:endParaRPr kumimoji="1" lang="ja-JP" altLang="en-US" sz="1200" i="0" u="none" strike="noStrike" kern="1200" cap="none" spc="0" normalizeH="0" baseline="0" noProof="0" dirty="0">
              <a:ln>
                <a:noFill/>
              </a:ln>
              <a:solidFill>
                <a:prstClr val="white"/>
              </a:solidFill>
              <a:effectLst/>
              <a:uLnTx/>
              <a:uFillTx/>
              <a:latin typeface="Meiryo UI"/>
              <a:ea typeface="Meiryo UI"/>
              <a:cs typeface="+mn-cs"/>
            </a:endParaRPr>
          </a:p>
        </p:txBody>
      </p:sp>
      <p:sp>
        <p:nvSpPr>
          <p:cNvPr id="58" name="TextBox 27">
            <a:extLst>
              <a:ext uri="{FF2B5EF4-FFF2-40B4-BE49-F238E27FC236}">
                <a16:creationId xmlns:a16="http://schemas.microsoft.com/office/drawing/2014/main" id="{2B8E1239-F89C-EB3E-375E-27FC8C0EA901}"/>
              </a:ext>
            </a:extLst>
          </p:cNvPr>
          <p:cNvSpPr txBox="1"/>
          <p:nvPr/>
        </p:nvSpPr>
        <p:spPr>
          <a:xfrm>
            <a:off x="3239387" y="2673977"/>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ホンダで</a:t>
            </a:r>
            <a:r>
              <a:rPr kumimoji="0"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35</a:t>
            </a:r>
            <a:r>
              <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rPr>
              <a:t>年間の車両開発、シャーシ設計マネージャ、軽自動車開発室の室長、</a:t>
            </a:r>
            <a:r>
              <a:rPr kumimoji="0" lang="ja-JP" altLang="en-US"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タイ</a:t>
            </a:r>
            <a:r>
              <a:rPr kumimoji="0" lang="en-US" altLang="ja-JP"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a:t>
            </a:r>
            <a:r>
              <a:rPr kumimoji="0" lang="ja-JP" altLang="en-US"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インドの開発拠点の副社長などを歴任したベテラン。</a:t>
            </a:r>
            <a:endPar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endParaRPr>
          </a:p>
        </p:txBody>
      </p:sp>
      <p:pic>
        <p:nvPicPr>
          <p:cNvPr id="64" name="図 63">
            <a:extLst>
              <a:ext uri="{FF2B5EF4-FFF2-40B4-BE49-F238E27FC236}">
                <a16:creationId xmlns:a16="http://schemas.microsoft.com/office/drawing/2014/main" id="{2837CBE5-F990-511E-2FB9-F66D680F74DF}"/>
              </a:ext>
            </a:extLst>
          </p:cNvPr>
          <p:cNvPicPr>
            <a:picLocks noChangeAspect="1"/>
          </p:cNvPicPr>
          <p:nvPr/>
        </p:nvPicPr>
        <p:blipFill>
          <a:blip r:embed="rId21">
            <a:clrChange>
              <a:clrFrom>
                <a:srgbClr val="FFFFFF"/>
              </a:clrFrom>
              <a:clrTo>
                <a:srgbClr val="FFFFFF">
                  <a:alpha val="0"/>
                </a:srgbClr>
              </a:clrTo>
            </a:clrChange>
            <a:alphaModFix/>
            <a:extLst>
              <a:ext uri="{BEBA8EAE-BF5A-486C-A8C5-ECC9F3942E4B}">
                <a14:imgProps xmlns:a14="http://schemas.microsoft.com/office/drawing/2010/main">
                  <a14:imgLayer r:embed="rId22">
                    <a14:imgEffect>
                      <a14:sharpenSoften amount="25000"/>
                    </a14:imgEffect>
                  </a14:imgLayer>
                </a14:imgProps>
              </a:ext>
            </a:extLst>
          </a:blip>
          <a:stretch>
            <a:fillRect/>
          </a:stretch>
        </p:blipFill>
        <p:spPr>
          <a:xfrm>
            <a:off x="3333350" y="2684324"/>
            <a:ext cx="555323" cy="740021"/>
          </a:xfrm>
          <a:prstGeom prst="rect">
            <a:avLst/>
          </a:prstGeom>
          <a:solidFill>
            <a:srgbClr val="E5EEF7"/>
          </a:solidFill>
        </p:spPr>
      </p:pic>
      <p:sp>
        <p:nvSpPr>
          <p:cNvPr id="62" name="テキスト ボックス 61">
            <a:extLst>
              <a:ext uri="{FF2B5EF4-FFF2-40B4-BE49-F238E27FC236}">
                <a16:creationId xmlns:a16="http://schemas.microsoft.com/office/drawing/2014/main" id="{FB2F02AB-B331-4F42-3487-3C051AFD14DF}"/>
              </a:ext>
            </a:extLst>
          </p:cNvPr>
          <p:cNvSpPr txBox="1"/>
          <p:nvPr/>
        </p:nvSpPr>
        <p:spPr>
          <a:xfrm>
            <a:off x="3324387" y="3287123"/>
            <a:ext cx="235013"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今町</a:t>
            </a:r>
          </a:p>
        </p:txBody>
      </p:sp>
      <p:sp>
        <p:nvSpPr>
          <p:cNvPr id="70" name="TextBox 27">
            <a:extLst>
              <a:ext uri="{FF2B5EF4-FFF2-40B4-BE49-F238E27FC236}">
                <a16:creationId xmlns:a16="http://schemas.microsoft.com/office/drawing/2014/main" id="{486B5C7C-99A3-995D-7B2A-1A73C1C48618}"/>
              </a:ext>
            </a:extLst>
          </p:cNvPr>
          <p:cNvSpPr txBox="1"/>
          <p:nvPr/>
        </p:nvSpPr>
        <p:spPr>
          <a:xfrm>
            <a:off x="311678" y="5194899"/>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THACO AUTO</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社で</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KIA</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MAZDA</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PEUGEOT</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などのアクセサリー設計、現調化を担当、</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CATIA</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NX</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a:t>
            </a: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SOLIDWORK</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などを使いこなす。</a:t>
            </a:r>
            <a:endParaRPr kumimoji="0"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Arial" panose="020B0604020202020204" pitchFamily="34" charset="0"/>
            </a:endParaRPr>
          </a:p>
        </p:txBody>
      </p:sp>
      <p:pic>
        <p:nvPicPr>
          <p:cNvPr id="74" name="図 73">
            <a:extLst>
              <a:ext uri="{FF2B5EF4-FFF2-40B4-BE49-F238E27FC236}">
                <a16:creationId xmlns:a16="http://schemas.microsoft.com/office/drawing/2014/main" id="{B532B18E-C1CB-DB6F-433C-BAB1FDE95911}"/>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365300" y="5229563"/>
            <a:ext cx="538951" cy="681039"/>
          </a:xfrm>
          <a:prstGeom prst="rect">
            <a:avLst/>
          </a:prstGeom>
        </p:spPr>
      </p:pic>
      <p:sp>
        <p:nvSpPr>
          <p:cNvPr id="71" name="テキスト ボックス 70">
            <a:extLst>
              <a:ext uri="{FF2B5EF4-FFF2-40B4-BE49-F238E27FC236}">
                <a16:creationId xmlns:a16="http://schemas.microsoft.com/office/drawing/2014/main" id="{2707FECD-D0EB-8BF2-368E-41B0DFC677FB}"/>
              </a:ext>
            </a:extLst>
          </p:cNvPr>
          <p:cNvSpPr txBox="1"/>
          <p:nvPr/>
        </p:nvSpPr>
        <p:spPr>
          <a:xfrm>
            <a:off x="322790" y="5804250"/>
            <a:ext cx="235013"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rPr>
              <a:t>グエン</a:t>
            </a:r>
          </a:p>
        </p:txBody>
      </p:sp>
      <p:sp>
        <p:nvSpPr>
          <p:cNvPr id="77" name="テキスト ボックス 76">
            <a:extLst>
              <a:ext uri="{FF2B5EF4-FFF2-40B4-BE49-F238E27FC236}">
                <a16:creationId xmlns:a16="http://schemas.microsoft.com/office/drawing/2014/main" id="{0DD77628-B751-E39F-64E9-BCDB02697C07}"/>
              </a:ext>
            </a:extLst>
          </p:cNvPr>
          <p:cNvSpPr txBox="1"/>
          <p:nvPr/>
        </p:nvSpPr>
        <p:spPr>
          <a:xfrm>
            <a:off x="2031255" y="85894"/>
            <a:ext cx="2084225" cy="461665"/>
          </a:xfrm>
          <a:prstGeom prst="rect">
            <a:avLst/>
          </a:prstGeom>
          <a:noFill/>
        </p:spPr>
        <p:txBody>
          <a:bodyPr wrap="none" rtlCol="0">
            <a:spAutoFit/>
          </a:bodyPr>
          <a:lstStyle/>
          <a:p>
            <a:pPr algn="ctr"/>
            <a:r>
              <a:rPr lang="ja-JP" altLang="en-US" sz="1200" dirty="0">
                <a:solidFill>
                  <a:schemeClr val="accent1">
                    <a:lumMod val="50000"/>
                  </a:schemeClr>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ベトナムエンジニア♾️日本技術</a:t>
            </a:r>
            <a:endParaRPr lang="en-US" altLang="ja-JP" sz="1200" dirty="0">
              <a:solidFill>
                <a:schemeClr val="accent1">
                  <a:lumMod val="50000"/>
                </a:schemeClr>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a:p>
            <a:pPr algn="ctr"/>
            <a:r>
              <a:rPr lang="ja-JP" altLang="en-US" sz="1200" dirty="0">
                <a:solidFill>
                  <a:schemeClr val="accent1">
                    <a:lumMod val="50000"/>
                  </a:schemeClr>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rPr>
              <a:t>ベトナム価格♾️日本品質</a:t>
            </a:r>
            <a:endParaRPr lang="en-US" sz="1200" dirty="0">
              <a:solidFill>
                <a:schemeClr val="accent1">
                  <a:lumMod val="50000"/>
                </a:schemeClr>
              </a:solidFill>
              <a:effectLst>
                <a:outerShdw blurRad="38100" dist="38100" dir="2700000" algn="tl">
                  <a:srgbClr val="000000">
                    <a:alpha val="43137"/>
                  </a:srgbClr>
                </a:outerShdw>
              </a:effectLst>
              <a:latin typeface="Meiryo UI" panose="020B0604030504040204" pitchFamily="34" charset="-128"/>
              <a:ea typeface="Meiryo UI" panose="020B0604030504040204" pitchFamily="34" charset="-128"/>
            </a:endParaRPr>
          </a:p>
        </p:txBody>
      </p:sp>
      <p:sp>
        <p:nvSpPr>
          <p:cNvPr id="29" name="TextBox 27">
            <a:extLst>
              <a:ext uri="{FF2B5EF4-FFF2-40B4-BE49-F238E27FC236}">
                <a16:creationId xmlns:a16="http://schemas.microsoft.com/office/drawing/2014/main" id="{D04824D5-A48F-AA9B-3312-D05877BE57C5}"/>
              </a:ext>
            </a:extLst>
          </p:cNvPr>
          <p:cNvSpPr txBox="1"/>
          <p:nvPr/>
        </p:nvSpPr>
        <p:spPr>
          <a:xfrm>
            <a:off x="311678" y="5976922"/>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lang="ja-JP" altLang="en-US" sz="1000" dirty="0">
                <a:solidFill>
                  <a:prstClr val="black"/>
                </a:solidFill>
                <a:latin typeface="Meiryo UI" panose="020B0604030504040204" pitchFamily="34" charset="-128"/>
                <a:ea typeface="Meiryo UI" panose="020B0604030504040204" pitchFamily="34" charset="-128"/>
                <a:cs typeface="Calibri" panose="020F0502020204030204"/>
              </a:rPr>
              <a:t>精密機械加工</a:t>
            </a:r>
            <a:r>
              <a:rPr kumimoji="1" lang="ja-JP" altLang="en-US" sz="1000" b="0" i="0" u="none" strike="noStrike" kern="1200" cap="none" spc="0" normalizeH="0" baseline="0" noProof="0" dirty="0">
                <a:ln>
                  <a:noFill/>
                </a:ln>
                <a:solidFill>
                  <a:prstClr val="black"/>
                </a:solidFill>
                <a:effectLst/>
                <a:uLnTx/>
                <a:uFillTx/>
                <a:latin typeface="Meiryo" panose="020B0604030504040204" pitchFamily="34" charset="-128"/>
                <a:ea typeface="Meiryo" panose="020B0604030504040204" pitchFamily="34" charset="-128"/>
                <a:cs typeface="Calibri"/>
              </a:rPr>
              <a:t>の会社で10年間航空機</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Calibri" panose="020F0502020204030204"/>
              </a:rPr>
              <a:t>、</a:t>
            </a:r>
            <a:r>
              <a:rPr lang="ja-JP" altLang="en-US" sz="1000" dirty="0">
                <a:solidFill>
                  <a:prstClr val="black"/>
                </a:solidFill>
                <a:latin typeface="Meiryo" panose="020B0604030504040204" pitchFamily="34" charset="-128"/>
                <a:ea typeface="Meiryo" panose="020B0604030504040204" pitchFamily="34" charset="-128"/>
                <a:cs typeface="Calibri"/>
              </a:rPr>
              <a:t>機械や</a:t>
            </a:r>
            <a:r>
              <a:rPr lang="en-US" altLang="ja-JP" sz="1000" dirty="0">
                <a:solidFill>
                  <a:prstClr val="black"/>
                </a:solidFill>
                <a:latin typeface="Meiryo" panose="020B0604030504040204" pitchFamily="34" charset="-128"/>
                <a:ea typeface="Meiryo" panose="020B0604030504040204" pitchFamily="34" charset="-128"/>
                <a:cs typeface="Calibri"/>
              </a:rPr>
              <a:t>CNC</a:t>
            </a:r>
            <a:r>
              <a:rPr lang="ja-JP" altLang="en-US" sz="1000" dirty="0">
                <a:solidFill>
                  <a:prstClr val="black"/>
                </a:solidFill>
                <a:latin typeface="Meiryo" panose="020B0604030504040204" pitchFamily="34" charset="-128"/>
                <a:ea typeface="Meiryo" panose="020B0604030504040204" pitchFamily="34" charset="-128"/>
                <a:cs typeface="Calibri"/>
              </a:rPr>
              <a:t>マシン用プログラミングや治具の設計・モデリング </a:t>
            </a:r>
            <a:r>
              <a:rPr lang="en-US" altLang="ja-JP" sz="1000" dirty="0">
                <a:solidFill>
                  <a:prstClr val="black"/>
                </a:solidFill>
                <a:latin typeface="Meiryo" panose="020B0604030504040204" pitchFamily="34" charset="-128"/>
                <a:ea typeface="Meiryo" panose="020B0604030504040204" pitchFamily="34" charset="-128"/>
                <a:cs typeface="Calibri"/>
              </a:rPr>
              <a:t>(2D/3D)</a:t>
            </a:r>
            <a:r>
              <a:rPr lang="ja-JP" altLang="en-US" sz="1000" dirty="0">
                <a:solidFill>
                  <a:prstClr val="black"/>
                </a:solidFill>
                <a:latin typeface="Meiryo" panose="020B0604030504040204" pitchFamily="34" charset="-128"/>
                <a:ea typeface="Meiryo" panose="020B0604030504040204" pitchFamily="34" charset="-128"/>
                <a:cs typeface="Calibri"/>
              </a:rPr>
              <a:t>を担当、</a:t>
            </a:r>
            <a:r>
              <a:rPr lang="en-US" altLang="ja-JP" sz="1000" dirty="0">
                <a:solidFill>
                  <a:prstClr val="black"/>
                </a:solidFill>
                <a:latin typeface="Meiryo" panose="020B0604030504040204" pitchFamily="34" charset="-128"/>
                <a:ea typeface="Meiryo" panose="020B0604030504040204" pitchFamily="34" charset="-128"/>
                <a:cs typeface="Calibri"/>
              </a:rPr>
              <a:t>CATIA</a:t>
            </a:r>
            <a:r>
              <a:rPr lang="ja-JP" altLang="en-US" sz="1000" dirty="0">
                <a:solidFill>
                  <a:prstClr val="black"/>
                </a:solidFill>
                <a:latin typeface="Meiryo" panose="020B0604030504040204" pitchFamily="34" charset="-128"/>
                <a:ea typeface="Meiryo" panose="020B0604030504040204" pitchFamily="34" charset="-128"/>
                <a:cs typeface="Calibri"/>
              </a:rPr>
              <a:t>使用。</a:t>
            </a:r>
          </a:p>
        </p:txBody>
      </p:sp>
      <p:pic>
        <p:nvPicPr>
          <p:cNvPr id="33" name="図 32" descr="白いシャツを着ている男性&#10;&#10;説明は自動で生成されたものです">
            <a:extLst>
              <a:ext uri="{FF2B5EF4-FFF2-40B4-BE49-F238E27FC236}">
                <a16:creationId xmlns:a16="http://schemas.microsoft.com/office/drawing/2014/main" id="{A0D6F0B5-DB4E-ACAB-B7C4-FC2697A17BD1}"/>
              </a:ext>
            </a:extLst>
          </p:cNvPr>
          <p:cNvPicPr>
            <a:picLocks noChangeAspect="1"/>
          </p:cNvPicPr>
          <p:nvPr/>
        </p:nvPicPr>
        <p:blipFill>
          <a:blip r:embed="rId24">
            <a:extLst>
              <a:ext uri="{BEBA8EAE-BF5A-486C-A8C5-ECC9F3942E4B}">
                <a14:imgProps xmlns:a14="http://schemas.microsoft.com/office/drawing/2010/main">
                  <a14:imgLayer r:embed="rId25">
                    <a14:imgEffect>
                      <a14:sharpenSoften amount="30000"/>
                    </a14:imgEffect>
                    <a14:imgEffect>
                      <a14:saturation sat="120000"/>
                    </a14:imgEffect>
                  </a14:imgLayer>
                </a14:imgProps>
              </a:ext>
            </a:extLst>
          </a:blip>
          <a:stretch>
            <a:fillRect/>
          </a:stretch>
        </p:blipFill>
        <p:spPr>
          <a:xfrm>
            <a:off x="347902" y="5929006"/>
            <a:ext cx="526466" cy="805150"/>
          </a:xfrm>
          <a:prstGeom prst="rect">
            <a:avLst/>
          </a:prstGeom>
        </p:spPr>
      </p:pic>
      <p:sp>
        <p:nvSpPr>
          <p:cNvPr id="35" name="テキスト ボックス 34">
            <a:extLst>
              <a:ext uri="{FF2B5EF4-FFF2-40B4-BE49-F238E27FC236}">
                <a16:creationId xmlns:a16="http://schemas.microsoft.com/office/drawing/2014/main" id="{74CD4022-648E-F74B-5F46-C2C3CED7829D}"/>
              </a:ext>
            </a:extLst>
          </p:cNvPr>
          <p:cNvSpPr txBox="1"/>
          <p:nvPr/>
        </p:nvSpPr>
        <p:spPr>
          <a:xfrm>
            <a:off x="322790" y="6588242"/>
            <a:ext cx="235013" cy="9383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algn="ctr">
              <a:defRPr/>
            </a:pPr>
            <a:r>
              <a:rPr lang="ja-JP" altLang="en-US" sz="600" dirty="0">
                <a:solidFill>
                  <a:prstClr val="black"/>
                </a:solidFill>
                <a:latin typeface="Meiryo UI" panose="020B0604030504040204" pitchFamily="34" charset="-128"/>
                <a:ea typeface="Meiryo UI" panose="020B0604030504040204" pitchFamily="34" charset="-128"/>
              </a:rPr>
              <a:t>キム</a:t>
            </a:r>
            <a:endParaRPr lang="en-US" altLang="ja-JP" sz="600" dirty="0">
              <a:solidFill>
                <a:prstClr val="black"/>
              </a:solidFill>
              <a:latin typeface="Meiryo UI" panose="020B0604030504040204" pitchFamily="34" charset="-128"/>
              <a:ea typeface="Meiryo UI" panose="020B0604030504040204" pitchFamily="34"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6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endParaRPr>
          </a:p>
        </p:txBody>
      </p:sp>
      <p:sp>
        <p:nvSpPr>
          <p:cNvPr id="57" name="TextBox 16">
            <a:extLst>
              <a:ext uri="{FF2B5EF4-FFF2-40B4-BE49-F238E27FC236}">
                <a16:creationId xmlns:a16="http://schemas.microsoft.com/office/drawing/2014/main" id="{279708B1-00BA-2D80-81D5-01EED634C562}"/>
              </a:ext>
            </a:extLst>
          </p:cNvPr>
          <p:cNvSpPr txBox="1"/>
          <p:nvPr/>
        </p:nvSpPr>
        <p:spPr>
          <a:xfrm>
            <a:off x="-56471" y="9147312"/>
            <a:ext cx="2438607" cy="43088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チャン</a:t>
            </a:r>
            <a:r>
              <a:rPr kumimoji="1" 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  </a:t>
            </a:r>
            <a:r>
              <a:rPr kumimoji="1" lang="ja-JP" altLang="en-US"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rPr>
              <a:t>バオ</a:t>
            </a:r>
            <a:endParaRPr kumimoji="1" lang="en-US" altLang="ja-JP" sz="12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Times New Roman" panose="02020603050405020304" pitchFamily="18"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rPr>
              <a:t>設計社員</a:t>
            </a:r>
            <a:endParaRPr kumimoji="0" lang="en-US" sz="1000" b="1" i="0" u="none" strike="noStrike" kern="1200" cap="none" spc="0" normalizeH="0" baseline="0" noProof="0" dirty="0">
              <a:ln>
                <a:noFill/>
              </a:ln>
              <a:solidFill>
                <a:prstClr val="white"/>
              </a:solidFill>
              <a:effectLst/>
              <a:uLnTx/>
              <a:uFillTx/>
              <a:latin typeface="Meiryo" panose="020B0604030504040204" pitchFamily="34" charset="-128"/>
              <a:ea typeface="Meiryo" panose="020B0604030504040204" pitchFamily="34" charset="-128"/>
              <a:cs typeface="+mn-cs"/>
            </a:endParaRPr>
          </a:p>
        </p:txBody>
      </p:sp>
      <p:sp>
        <p:nvSpPr>
          <p:cNvPr id="61" name="TextBox 27">
            <a:extLst>
              <a:ext uri="{FF2B5EF4-FFF2-40B4-BE49-F238E27FC236}">
                <a16:creationId xmlns:a16="http://schemas.microsoft.com/office/drawing/2014/main" id="{24028D90-C245-7D2C-DE38-EEA244F96118}"/>
              </a:ext>
            </a:extLst>
          </p:cNvPr>
          <p:cNvSpPr txBox="1"/>
          <p:nvPr/>
        </p:nvSpPr>
        <p:spPr>
          <a:xfrm>
            <a:off x="3260035" y="5979530"/>
            <a:ext cx="2856613" cy="750368"/>
          </a:xfrm>
          <a:prstGeom prst="roundRect">
            <a:avLst>
              <a:gd name="adj" fmla="val 10314"/>
            </a:avLst>
          </a:prstGeom>
          <a:solidFill>
            <a:srgbClr val="E5EEF7"/>
          </a:solidFill>
          <a:ln>
            <a:noFill/>
          </a:ln>
        </p:spPr>
        <p:style>
          <a:lnRef idx="2">
            <a:schemeClr val="accent5"/>
          </a:lnRef>
          <a:fillRef idx="1">
            <a:schemeClr val="lt1"/>
          </a:fillRef>
          <a:effectRef idx="0">
            <a:schemeClr val="accent5"/>
          </a:effectRef>
          <a:fontRef idx="minor">
            <a:schemeClr val="dk1"/>
          </a:fontRef>
        </p:style>
        <p:txBody>
          <a:bodyPr wrap="square" rtlCol="0">
            <a:noAutofit/>
          </a:bodyPr>
          <a:lstStyle/>
          <a:p>
            <a:pPr marL="627063" marR="0" lvl="0" indent="0" algn="l" defTabSz="685800" rtl="0" eaLnBrk="1" fontAlgn="auto" latinLnBrk="0" hangingPunct="1">
              <a:lnSpc>
                <a:spcPct val="100000"/>
              </a:lnSpc>
              <a:spcBef>
                <a:spcPts val="0"/>
              </a:spcBef>
              <a:spcAft>
                <a:spcPts val="0"/>
              </a:spcAft>
              <a:buClrTx/>
              <a:buSzTx/>
              <a:buFontTx/>
              <a:buNone/>
              <a:tabLst/>
              <a:defRPr/>
            </a:pPr>
            <a:r>
              <a:rPr kumimoji="0" lang="en-SG" altLang="ja-JP"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THACO</a:t>
            </a:r>
            <a:r>
              <a:rPr kumimoji="0" lang="ja-JP" altLang="en-US"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社でバスと寝台車の構造設計の詳細設計、</a:t>
            </a:r>
            <a:r>
              <a:rPr kumimoji="0" lang="en-SG" altLang="ja-JP"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 STM/ATM</a:t>
            </a:r>
            <a:r>
              <a:rPr kumimoji="0" lang="ja-JP" altLang="en-US"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の設計を担当</a:t>
            </a:r>
            <a:r>
              <a:rPr kumimoji="0" lang="en-US" altLang="ja-JP"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 CATIA-V5</a:t>
            </a:r>
            <a:r>
              <a:rPr kumimoji="0" lang="ja-JP" altLang="en-US" sz="1000" dirty="0">
                <a:solidFill>
                  <a:prstClr val="black"/>
                </a:solidFill>
                <a:latin typeface="Meiryo UI" panose="020B0604030504040204" pitchFamily="34" charset="-128"/>
                <a:ea typeface="Meiryo UI" panose="020B0604030504040204" pitchFamily="34" charset="-128"/>
                <a:cs typeface="Arial" panose="020B0604020202020204" pitchFamily="34" charset="0"/>
              </a:rPr>
              <a:t>エキスパート。</a:t>
            </a:r>
          </a:p>
        </p:txBody>
      </p:sp>
      <p:pic>
        <p:nvPicPr>
          <p:cNvPr id="73" name="Picture 17" descr="A person in a white shirt&#10;&#10;Description automatically generated">
            <a:extLst>
              <a:ext uri="{FF2B5EF4-FFF2-40B4-BE49-F238E27FC236}">
                <a16:creationId xmlns:a16="http://schemas.microsoft.com/office/drawing/2014/main" id="{EEEF562E-8754-9557-4B5D-E8A3BF29C97B}"/>
              </a:ext>
            </a:extLst>
          </p:cNvPr>
          <p:cNvPicPr>
            <a:picLocks noChangeAspect="1"/>
          </p:cNvPicPr>
          <p:nvPr/>
        </p:nvPicPr>
        <p:blipFill>
          <a:blip r:embed="rId26" cstate="screen">
            <a:extLst>
              <a:ext uri="{BEBA8EAE-BF5A-486C-A8C5-ECC9F3942E4B}">
                <a14:imgProps xmlns:a14="http://schemas.microsoft.com/office/drawing/2010/main">
                  <a14:imgLayer r:embed="rId27">
                    <a14:imgEffect>
                      <a14:backgroundRemoval t="9843" b="99213" l="4773" r="99523">
                        <a14:foregroundMark x1="68496" y1="82874" x2="14320" y2="76378"/>
                        <a14:foregroundMark x1="15990" y1="93701" x2="60621" y2="93701"/>
                        <a14:foregroundMark x1="93795" y1="95276" x2="52267" y2="92717"/>
                        <a14:foregroundMark x1="74463" y1="79724" x2="92363" y2="99606"/>
                        <a14:foregroundMark x1="66110" y1="88780" x2="15990" y2="88780"/>
                        <a14:foregroundMark x1="15990" y1="88780" x2="99761" y2="98622"/>
                        <a14:foregroundMark x1="65394" y1="94685" x2="4773" y2="93701"/>
                      </a14:backgroundRemoval>
                    </a14:imgEffect>
                  </a14:imgLayer>
                </a14:imgProps>
              </a:ext>
              <a:ext uri="{28A0092B-C50C-407E-A947-70E740481C1C}">
                <a14:useLocalDpi xmlns:a14="http://schemas.microsoft.com/office/drawing/2010/main"/>
              </a:ext>
            </a:extLst>
          </a:blip>
          <a:stretch>
            <a:fillRect/>
          </a:stretch>
        </p:blipFill>
        <p:spPr>
          <a:xfrm>
            <a:off x="3269250" y="5892207"/>
            <a:ext cx="653060" cy="791777"/>
          </a:xfrm>
          <a:prstGeom prst="rect">
            <a:avLst/>
          </a:prstGeom>
        </p:spPr>
      </p:pic>
      <p:sp>
        <p:nvSpPr>
          <p:cNvPr id="75" name="テキスト ボックス 74">
            <a:extLst>
              <a:ext uri="{FF2B5EF4-FFF2-40B4-BE49-F238E27FC236}">
                <a16:creationId xmlns:a16="http://schemas.microsoft.com/office/drawing/2014/main" id="{13274D57-40BE-140E-4365-CC960F0F8AED}"/>
              </a:ext>
            </a:extLst>
          </p:cNvPr>
          <p:cNvSpPr txBox="1"/>
          <p:nvPr/>
        </p:nvSpPr>
        <p:spPr>
          <a:xfrm>
            <a:off x="3297958" y="6558213"/>
            <a:ext cx="653060" cy="132903"/>
          </a:xfrm>
          <a:prstGeom prst="roundRect">
            <a:avLst>
              <a:gd name="adj" fmla="val 50000"/>
            </a:avLst>
          </a:prstGeom>
          <a:solidFill>
            <a:schemeClr val="accent5">
              <a:lumMod val="20000"/>
              <a:lumOff val="80000"/>
              <a:alpha val="61000"/>
            </a:schemeClr>
          </a:solidFill>
          <a:ln>
            <a:noFill/>
          </a:ln>
        </p:spPr>
        <p:style>
          <a:lnRef idx="2">
            <a:schemeClr val="accent5"/>
          </a:lnRef>
          <a:fillRef idx="1">
            <a:schemeClr val="lt1"/>
          </a:fillRef>
          <a:effectRef idx="0">
            <a:schemeClr val="accent5"/>
          </a:effectRef>
          <a:fontRef idx="minor">
            <a:schemeClr val="dk1"/>
          </a:fontRef>
        </p:style>
        <p:txBody>
          <a:bodyPr wrap="none" lIns="18000" tIns="0" rIns="18000" bIns="18000" rtlCol="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ja-JP" altLang="en-US" sz="600" dirty="0">
                <a:solidFill>
                  <a:prstClr val="black"/>
                </a:solidFill>
                <a:latin typeface="Meiryo UI" panose="020B0604030504040204" pitchFamily="34" charset="-128"/>
                <a:ea typeface="Meiryo UI" panose="020B0604030504040204" pitchFamily="34" charset="-128"/>
              </a:rPr>
              <a:t>バオ</a:t>
            </a:r>
            <a:endParaRPr lang="en-US" altLang="ja-JP" sz="600" dirty="0">
              <a:solidFill>
                <a:prstClr val="black"/>
              </a:solidFill>
              <a:latin typeface="Meiryo UI" panose="020B0604030504040204" pitchFamily="34" charset="-128"/>
              <a:ea typeface="Meiryo UI" panose="020B0604030504040204" pitchFamily="34" charset="-128"/>
            </a:endParaRPr>
          </a:p>
        </p:txBody>
      </p:sp>
      <p:pic>
        <p:nvPicPr>
          <p:cNvPr id="76" name="図 75" descr="コンピュータ, 少年, 男, ノートパソコン が含まれている画像&#10;&#10;AI によって生成されたコンテンツは間違っている可能性があります。">
            <a:extLst>
              <a:ext uri="{FF2B5EF4-FFF2-40B4-BE49-F238E27FC236}">
                <a16:creationId xmlns:a16="http://schemas.microsoft.com/office/drawing/2014/main" id="{12043179-1A4C-B507-7F9A-04A35180B8E9}"/>
              </a:ext>
            </a:extLst>
          </p:cNvPr>
          <p:cNvPicPr>
            <a:picLocks noChangeAspect="1"/>
          </p:cNvPicPr>
          <p:nvPr/>
        </p:nvPicPr>
        <p:blipFill>
          <a:blip r:embed="rId28">
            <a:extLst>
              <a:ext uri="{28A0092B-C50C-407E-A947-70E740481C1C}">
                <a14:useLocalDpi xmlns:a14="http://schemas.microsoft.com/office/drawing/2010/main" val="0"/>
              </a:ext>
            </a:extLst>
          </a:blip>
          <a:srcRect t="5737"/>
          <a:stretch/>
        </p:blipFill>
        <p:spPr>
          <a:xfrm>
            <a:off x="9868420" y="3319154"/>
            <a:ext cx="1068390" cy="671396"/>
          </a:xfrm>
          <a:prstGeom prst="rect">
            <a:avLst/>
          </a:prstGeom>
        </p:spPr>
      </p:pic>
      <p:pic>
        <p:nvPicPr>
          <p:cNvPr id="78" name="図 77" descr="部屋の中でコンピューターを使っている男性たち&#10;&#10;AI によって生成されたコンテンツは間違っている可能性があります。">
            <a:extLst>
              <a:ext uri="{FF2B5EF4-FFF2-40B4-BE49-F238E27FC236}">
                <a16:creationId xmlns:a16="http://schemas.microsoft.com/office/drawing/2014/main" id="{865AA5C8-2588-E892-9AF6-3FA2FDE5D605}"/>
              </a:ext>
            </a:extLst>
          </p:cNvPr>
          <p:cNvPicPr>
            <a:picLocks noChangeAspect="1"/>
          </p:cNvPicPr>
          <p:nvPr/>
        </p:nvPicPr>
        <p:blipFill>
          <a:blip r:embed="rId29">
            <a:extLst>
              <a:ext uri="{28A0092B-C50C-407E-A947-70E740481C1C}">
                <a14:useLocalDpi xmlns:a14="http://schemas.microsoft.com/office/drawing/2010/main" val="0"/>
              </a:ext>
            </a:extLst>
          </a:blip>
          <a:srcRect l="11819" t="18242" r="3857" b="16695"/>
          <a:stretch/>
        </p:blipFill>
        <p:spPr>
          <a:xfrm flipH="1">
            <a:off x="10957153" y="3319154"/>
            <a:ext cx="1068390" cy="661373"/>
          </a:xfrm>
          <a:prstGeom prst="rect">
            <a:avLst/>
          </a:prstGeom>
        </p:spPr>
      </p:pic>
      <p:pic>
        <p:nvPicPr>
          <p:cNvPr id="3" name="図 2">
            <a:extLst>
              <a:ext uri="{FF2B5EF4-FFF2-40B4-BE49-F238E27FC236}">
                <a16:creationId xmlns:a16="http://schemas.microsoft.com/office/drawing/2014/main" id="{7DF2BF14-1D1D-E20B-6FD3-B5BEB70BE558}"/>
              </a:ext>
            </a:extLst>
          </p:cNvPr>
          <p:cNvPicPr>
            <a:picLocks noChangeAspect="1"/>
          </p:cNvPicPr>
          <p:nvPr/>
        </p:nvPicPr>
        <p:blipFill>
          <a:blip r:embed="rId30"/>
          <a:stretch>
            <a:fillRect/>
          </a:stretch>
        </p:blipFill>
        <p:spPr>
          <a:xfrm>
            <a:off x="10160889" y="1135898"/>
            <a:ext cx="1646103" cy="1286183"/>
          </a:xfrm>
          <a:prstGeom prst="rect">
            <a:avLst/>
          </a:prstGeom>
          <a:ln>
            <a:solidFill>
              <a:schemeClr val="accent1"/>
            </a:solidFill>
          </a:ln>
        </p:spPr>
      </p:pic>
    </p:spTree>
    <p:extLst>
      <p:ext uri="{BB962C8B-B14F-4D97-AF65-F5344CB8AC3E}">
        <p14:creationId xmlns:p14="http://schemas.microsoft.com/office/powerpoint/2010/main" val="172212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2BBB9-7451-4AE1-2D9A-315DF7F0391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A3087B-4AFC-DB9A-7D88-88510B317DFB}"/>
              </a:ext>
            </a:extLst>
          </p:cNvPr>
          <p:cNvSpPr>
            <a:spLocks noGrp="1"/>
          </p:cNvSpPr>
          <p:nvPr>
            <p:ph type="sldNum" sz="quarter" idx="12"/>
          </p:nvPr>
        </p:nvSpPr>
        <p:spPr>
          <a:xfrm>
            <a:off x="8903360" y="3495707"/>
            <a:ext cx="28448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900" b="0" i="0" u="none" strike="noStrike" kern="1200" cap="none" spc="0" normalizeH="0" baseline="0" noProof="0" smtClean="0">
                <a:ln>
                  <a:noFill/>
                </a:ln>
                <a:solidFill>
                  <a:prstClr val="black">
                    <a:tint val="75000"/>
                  </a:prstClr>
                </a:solidFill>
                <a:effectLst/>
                <a:uLnTx/>
                <a:uFillTx/>
                <a:latin typeface="Meiryo UI" panose="020B0604030504040204" pitchFamily="34" charset="-128"/>
                <a:ea typeface="Meiryo UI" panose="020B060403050404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ja-JP" altLang="en-US" sz="900" b="0" i="0" u="none" strike="noStrike" kern="1200" cap="none" spc="0" normalizeH="0" baseline="0" noProof="0">
              <a:ln>
                <a:noFill/>
              </a:ln>
              <a:solidFill>
                <a:prstClr val="black">
                  <a:tint val="75000"/>
                </a:prstClr>
              </a:solidFill>
              <a:effectLst/>
              <a:uLnTx/>
              <a:uFillTx/>
              <a:latin typeface="Meiryo UI" panose="020B0604030504040204" pitchFamily="34" charset="-128"/>
              <a:ea typeface="Meiryo UI" panose="020B0604030504040204" pitchFamily="34" charset="-128"/>
              <a:cs typeface="+mn-cs"/>
            </a:endParaRPr>
          </a:p>
        </p:txBody>
      </p:sp>
      <p:sp>
        <p:nvSpPr>
          <p:cNvPr id="4" name="Title 1">
            <a:extLst>
              <a:ext uri="{FF2B5EF4-FFF2-40B4-BE49-F238E27FC236}">
                <a16:creationId xmlns:a16="http://schemas.microsoft.com/office/drawing/2014/main" id="{1C642F1F-EBDD-CD97-3236-7860D217F1B0}"/>
              </a:ext>
            </a:extLst>
          </p:cNvPr>
          <p:cNvSpPr txBox="1">
            <a:spLocks/>
          </p:cNvSpPr>
          <p:nvPr/>
        </p:nvSpPr>
        <p:spPr>
          <a:xfrm>
            <a:off x="1478304" y="-24188"/>
            <a:ext cx="8366720" cy="1384809"/>
          </a:xfrm>
          <a:prstGeom prst="rect">
            <a:avLst/>
          </a:prstGeom>
        </p:spPr>
        <p:txBody>
          <a:bodyPr vert="horz" lIns="91440" tIns="45720" rIns="91440" bIns="45720" rtlCol="0" anchor="ctr">
            <a:normAutofit fontScale="97500" lnSpcReduction="10000"/>
          </a:bodyPr>
          <a:lstStyle>
            <a:lvl1pPr algn="ctr" defTabSz="685800" rtl="0" eaLnBrk="1" latinLnBrk="0" hangingPunct="1">
              <a:spcBef>
                <a:spcPct val="0"/>
              </a:spcBef>
              <a:buNone/>
              <a:defRPr kumimoji="1" sz="2400" b="1" kern="1200">
                <a:solidFill>
                  <a:schemeClr val="tx1"/>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br>
              <a:rPr kumimoji="1" lang="en-US" altLang="ja-JP" sz="24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br>
            <a:r>
              <a:rPr kumimoji="1" lang="ja-JP" altLang="en-US" sz="24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我々が高品質なソリューションを供給できる</a:t>
            </a:r>
            <a:endParaRPr kumimoji="1" lang="en-US" altLang="ja-JP" sz="24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1" lang="en-US" altLang="ja-JP"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6</a:t>
            </a:r>
            <a:r>
              <a:rPr kumimoji="1" lang="ja-JP" altLang="en-US"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つ</a:t>
            </a:r>
            <a:r>
              <a:rPr kumimoji="0" lang="ja-JP" altLang="en-US" sz="27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の</a:t>
            </a:r>
            <a:r>
              <a:rPr kumimoji="0" lang="ja-JP" altLang="en-US"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理由</a:t>
            </a:r>
            <a:endParaRPr kumimoji="1" lang="ja-JP" altLang="en-US"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endParaRPr>
          </a:p>
        </p:txBody>
      </p:sp>
      <p:sp>
        <p:nvSpPr>
          <p:cNvPr id="2" name="Rectangle: Rounded Corners 1">
            <a:extLst>
              <a:ext uri="{FF2B5EF4-FFF2-40B4-BE49-F238E27FC236}">
                <a16:creationId xmlns:a16="http://schemas.microsoft.com/office/drawing/2014/main" id="{D93CF180-55B8-B420-D325-A4EA521E9C52}"/>
              </a:ext>
            </a:extLst>
          </p:cNvPr>
          <p:cNvSpPr/>
          <p:nvPr/>
        </p:nvSpPr>
        <p:spPr>
          <a:xfrm>
            <a:off x="984062" y="1849667"/>
            <a:ext cx="3159640" cy="202609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広い業務受託</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範囲</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幅広い技術者</a:t>
            </a:r>
            <a:endPar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様々なソフトを使用可能</a:t>
            </a:r>
          </a:p>
        </p:txBody>
      </p:sp>
      <p:sp>
        <p:nvSpPr>
          <p:cNvPr id="5" name="Rectangle: Rounded Corners 4">
            <a:extLst>
              <a:ext uri="{FF2B5EF4-FFF2-40B4-BE49-F238E27FC236}">
                <a16:creationId xmlns:a16="http://schemas.microsoft.com/office/drawing/2014/main" id="{8D392D71-51B4-AC5A-6B31-CD4B5C820819}"/>
              </a:ext>
            </a:extLst>
          </p:cNvPr>
          <p:cNvSpPr/>
          <p:nvPr/>
        </p:nvSpPr>
        <p:spPr>
          <a:xfrm>
            <a:off x="1007444" y="4458188"/>
            <a:ext cx="3159640" cy="202609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負荷柔軟性</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土曜日稼働</a:t>
            </a:r>
            <a:endPar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2</a:t>
            </a: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交代制可能</a:t>
            </a:r>
            <a:endPar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レスポンスよく推進</a:t>
            </a:r>
            <a:endPar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p:txBody>
      </p:sp>
      <p:sp>
        <p:nvSpPr>
          <p:cNvPr id="6" name="Rectangle: Rounded Corners 5">
            <a:extLst>
              <a:ext uri="{FF2B5EF4-FFF2-40B4-BE49-F238E27FC236}">
                <a16:creationId xmlns:a16="http://schemas.microsoft.com/office/drawing/2014/main" id="{6C0380AF-727A-8948-9B9E-6509E6590ABB}"/>
              </a:ext>
            </a:extLst>
          </p:cNvPr>
          <p:cNvSpPr/>
          <p:nvPr/>
        </p:nvSpPr>
        <p:spPr>
          <a:xfrm>
            <a:off x="4443364" y="1862294"/>
            <a:ext cx="3159640" cy="1998537"/>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日本語</a:t>
            </a:r>
            <a:r>
              <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a:t>
            </a: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ビジネスマナー教育徹底</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業務上で言葉のストレスを感じません</a:t>
            </a:r>
          </a:p>
        </p:txBody>
      </p:sp>
      <p:sp>
        <p:nvSpPr>
          <p:cNvPr id="7" name="Rectangle: Rounded Corners 6">
            <a:extLst>
              <a:ext uri="{FF2B5EF4-FFF2-40B4-BE49-F238E27FC236}">
                <a16:creationId xmlns:a16="http://schemas.microsoft.com/office/drawing/2014/main" id="{973CD77D-0DF4-2DB0-8D9F-A07429E52285}"/>
              </a:ext>
            </a:extLst>
          </p:cNvPr>
          <p:cNvSpPr/>
          <p:nvPr/>
        </p:nvSpPr>
        <p:spPr>
          <a:xfrm>
            <a:off x="4443364" y="4461740"/>
            <a:ext cx="3159640" cy="2022537"/>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高い機密対応</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クラウド上で暗号化データ交換</a:t>
            </a:r>
            <a:endPar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機密室内で限定メンバーが作業</a:t>
            </a:r>
          </a:p>
        </p:txBody>
      </p:sp>
      <p:sp>
        <p:nvSpPr>
          <p:cNvPr id="8" name="Rectangle: Rounded Corners 7">
            <a:extLst>
              <a:ext uri="{FF2B5EF4-FFF2-40B4-BE49-F238E27FC236}">
                <a16:creationId xmlns:a16="http://schemas.microsoft.com/office/drawing/2014/main" id="{3F148890-881F-EE01-D040-A4000FEEEFE5}"/>
              </a:ext>
            </a:extLst>
          </p:cNvPr>
          <p:cNvSpPr/>
          <p:nvPr/>
        </p:nvSpPr>
        <p:spPr>
          <a:xfrm>
            <a:off x="7872301" y="1862295"/>
            <a:ext cx="3159640" cy="1998536"/>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充実の日本側</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サポート体制</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日本事務所による来日前</a:t>
            </a:r>
            <a:r>
              <a:rPr kumimoji="1" lang="en-US" altLang="ja-JP"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a:t>
            </a: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後 きめ細かいサポートを提供</a:t>
            </a:r>
          </a:p>
        </p:txBody>
      </p:sp>
      <p:sp>
        <p:nvSpPr>
          <p:cNvPr id="9" name="Rectangle: Rounded Corners 8">
            <a:extLst>
              <a:ext uri="{FF2B5EF4-FFF2-40B4-BE49-F238E27FC236}">
                <a16:creationId xmlns:a16="http://schemas.microsoft.com/office/drawing/2014/main" id="{09FBA3AE-3C5B-AB92-30F8-D35358FC6D05}"/>
              </a:ext>
            </a:extLst>
          </p:cNvPr>
          <p:cNvSpPr/>
          <p:nvPr/>
        </p:nvSpPr>
        <p:spPr>
          <a:xfrm>
            <a:off x="7876309" y="4447013"/>
            <a:ext cx="3159640" cy="2022536"/>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rPr>
              <a:t>地方政府や有名大学との密接な連携</a:t>
            </a:r>
            <a:endParaRPr kumimoji="1" lang="en-US" altLang="ja-JP" sz="24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srgbClr val="1F497D"/>
              </a:solidFill>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広範囲な募集が可能、優秀な人材を確保できる</a:t>
            </a:r>
          </a:p>
        </p:txBody>
      </p:sp>
      <p:sp>
        <p:nvSpPr>
          <p:cNvPr id="12" name="TextBox 11">
            <a:extLst>
              <a:ext uri="{FF2B5EF4-FFF2-40B4-BE49-F238E27FC236}">
                <a16:creationId xmlns:a16="http://schemas.microsoft.com/office/drawing/2014/main" id="{6C66A5AA-2CE3-B289-F060-DC3FE9B616A9}"/>
              </a:ext>
            </a:extLst>
          </p:cNvPr>
          <p:cNvSpPr txBox="1"/>
          <p:nvPr/>
        </p:nvSpPr>
        <p:spPr>
          <a:xfrm>
            <a:off x="2008626" y="1573720"/>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Point.01</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19" name="TextBox 18">
            <a:extLst>
              <a:ext uri="{FF2B5EF4-FFF2-40B4-BE49-F238E27FC236}">
                <a16:creationId xmlns:a16="http://schemas.microsoft.com/office/drawing/2014/main" id="{41CFB6DE-343A-A9C0-77A4-392B50E8EB19}"/>
              </a:ext>
            </a:extLst>
          </p:cNvPr>
          <p:cNvSpPr txBox="1"/>
          <p:nvPr/>
        </p:nvSpPr>
        <p:spPr>
          <a:xfrm>
            <a:off x="5439635" y="1573720"/>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rPr>
              <a:t>Point.02</a:t>
            </a:r>
            <a:endParaRPr kumimoji="1" lang="ja-JP" altLang="en-US" sz="18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20" name="TextBox 19">
            <a:extLst>
              <a:ext uri="{FF2B5EF4-FFF2-40B4-BE49-F238E27FC236}">
                <a16:creationId xmlns:a16="http://schemas.microsoft.com/office/drawing/2014/main" id="{7E4A8453-941D-B296-3E02-09B7D57550F4}"/>
              </a:ext>
            </a:extLst>
          </p:cNvPr>
          <p:cNvSpPr txBox="1"/>
          <p:nvPr/>
        </p:nvSpPr>
        <p:spPr>
          <a:xfrm>
            <a:off x="8926978" y="1577521"/>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Point.03</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21" name="TextBox 20">
            <a:extLst>
              <a:ext uri="{FF2B5EF4-FFF2-40B4-BE49-F238E27FC236}">
                <a16:creationId xmlns:a16="http://schemas.microsoft.com/office/drawing/2014/main" id="{13B49E31-960F-43DC-6E97-E9A3030B3724}"/>
              </a:ext>
            </a:extLst>
          </p:cNvPr>
          <p:cNvSpPr txBox="1"/>
          <p:nvPr/>
        </p:nvSpPr>
        <p:spPr>
          <a:xfrm>
            <a:off x="2034861" y="4192470"/>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Point.04</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22" name="TextBox 21">
            <a:extLst>
              <a:ext uri="{FF2B5EF4-FFF2-40B4-BE49-F238E27FC236}">
                <a16:creationId xmlns:a16="http://schemas.microsoft.com/office/drawing/2014/main" id="{8A165B45-753F-9030-2155-77DD17C57406}"/>
              </a:ext>
            </a:extLst>
          </p:cNvPr>
          <p:cNvSpPr txBox="1"/>
          <p:nvPr/>
        </p:nvSpPr>
        <p:spPr>
          <a:xfrm>
            <a:off x="5465870" y="4192470"/>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Point.05</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
        <p:nvSpPr>
          <p:cNvPr id="23" name="TextBox 22">
            <a:extLst>
              <a:ext uri="{FF2B5EF4-FFF2-40B4-BE49-F238E27FC236}">
                <a16:creationId xmlns:a16="http://schemas.microsoft.com/office/drawing/2014/main" id="{CA7C6609-9A5C-D720-908C-D6D0020AE0F6}"/>
              </a:ext>
            </a:extLst>
          </p:cNvPr>
          <p:cNvSpPr txBox="1"/>
          <p:nvPr/>
        </p:nvSpPr>
        <p:spPr>
          <a:xfrm>
            <a:off x="8953213" y="4196271"/>
            <a:ext cx="1110497" cy="369332"/>
          </a:xfrm>
          <a:prstGeom prst="rect">
            <a:avLst/>
          </a:prstGeom>
          <a:solidFill>
            <a:schemeClr val="tx2"/>
          </a:solid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rPr>
              <a:t>Point.06</a:t>
            </a:r>
            <a:endParaRPr kumimoji="1" lang="ja-JP" altLang="en-US" sz="1800" b="0" i="0" u="none" strike="noStrike" kern="1200" cap="none" spc="0" normalizeH="0" baseline="0" noProof="0">
              <a:ln>
                <a:noFill/>
              </a:ln>
              <a:solidFill>
                <a:prstClr val="white"/>
              </a:soli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399464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51F49-DF79-1A5D-9C7A-6FA1D55DF3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FAFB9-601C-5150-864D-25C32EC811F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F84CCD-5A6F-4836-995B-743F8769D3A1}" type="slidenum">
              <a:rPr kumimoji="1" lang="ja-JP" altLang="en-US" sz="900" b="0" i="0" u="none" strike="noStrike" kern="1200" cap="none" spc="0" normalizeH="0" baseline="0" noProof="0" smtClean="0">
                <a:ln>
                  <a:noFill/>
                </a:ln>
                <a:solidFill>
                  <a:prstClr val="black">
                    <a:tint val="75000"/>
                  </a:prstClr>
                </a:solidFill>
                <a:effectLst/>
                <a:uLnTx/>
                <a:uFillTx/>
                <a:latin typeface="Century Gothic" panose="020F0302020204030204"/>
                <a:ea typeface="メイリオ" panose="020B0604030504040204" pitchFamily="34"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ja-JP" altLang="en-US" sz="900" b="0" i="0" u="none" strike="noStrike" kern="1200" cap="none" spc="0" normalizeH="0" baseline="0" noProof="0">
              <a:ln>
                <a:noFill/>
              </a:ln>
              <a:solidFill>
                <a:prstClr val="black">
                  <a:tint val="75000"/>
                </a:prstClr>
              </a:solidFill>
              <a:effectLst/>
              <a:uLnTx/>
              <a:uFillTx/>
              <a:latin typeface="Century Gothic" panose="020F0302020204030204"/>
              <a:ea typeface="メイリオ" panose="020B0604030504040204" pitchFamily="34" charset="-128"/>
              <a:cs typeface="+mn-cs"/>
            </a:endParaRPr>
          </a:p>
        </p:txBody>
      </p:sp>
      <p:sp>
        <p:nvSpPr>
          <p:cNvPr id="4" name="Title 1">
            <a:extLst>
              <a:ext uri="{FF2B5EF4-FFF2-40B4-BE49-F238E27FC236}">
                <a16:creationId xmlns:a16="http://schemas.microsoft.com/office/drawing/2014/main" id="{A6F9986D-710C-D2D5-0B53-CC3CD713EB3F}"/>
              </a:ext>
            </a:extLst>
          </p:cNvPr>
          <p:cNvSpPr txBox="1">
            <a:spLocks/>
          </p:cNvSpPr>
          <p:nvPr/>
        </p:nvSpPr>
        <p:spPr>
          <a:xfrm>
            <a:off x="1798873" y="12402"/>
            <a:ext cx="8366720" cy="922114"/>
          </a:xfrm>
          <a:prstGeom prst="rect">
            <a:avLst/>
          </a:prstGeom>
        </p:spPr>
        <p:txBody>
          <a:bodyPr vert="horz" lIns="91440" tIns="45720" rIns="91440" bIns="45720" rtlCol="0" anchor="ctr">
            <a:normAutofit fontScale="90000" lnSpcReduction="20000"/>
          </a:bodyPr>
          <a:lstStyle>
            <a:lvl1pPr algn="ctr" defTabSz="685800" rtl="0" eaLnBrk="1" latinLnBrk="0" hangingPunct="1">
              <a:spcBef>
                <a:spcPct val="0"/>
              </a:spcBef>
              <a:buNone/>
              <a:defRPr kumimoji="1" sz="2400" b="1" kern="1200">
                <a:solidFill>
                  <a:schemeClr val="tx1"/>
                </a:solidFill>
                <a:latin typeface="+mj-lt"/>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1" lang="ja-JP" altLang="en-US"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エステック </a:t>
            </a:r>
            <a:r>
              <a:rPr kumimoji="0" lang="ja-JP" altLang="en-US" sz="27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はこんな仕事をしています</a:t>
            </a:r>
            <a:endParaRPr kumimoji="0" lang="en-US" altLang="ja-JP" sz="27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endParaRPr>
          </a:p>
          <a:p>
            <a:pPr marL="0" marR="0" lvl="0" indent="0" algn="ctr" defTabSz="685800" rtl="0" eaLnBrk="1" fontAlgn="auto" latinLnBrk="0" hangingPunct="1">
              <a:lnSpc>
                <a:spcPct val="100000"/>
              </a:lnSpc>
              <a:spcBef>
                <a:spcPct val="0"/>
              </a:spcBef>
              <a:spcAft>
                <a:spcPts val="0"/>
              </a:spcAft>
              <a:buClrTx/>
              <a:buSzTx/>
              <a:buFontTx/>
              <a:buNone/>
              <a:tabLst/>
              <a:defRPr/>
            </a:pPr>
            <a:r>
              <a:rPr kumimoji="0" lang="ja-JP" altLang="en-US" sz="2700" b="0" i="0" u="none" strike="noStrike" kern="1200" cap="none" spc="10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rPr>
              <a:t>技術ソリューションご活用事例</a:t>
            </a:r>
            <a:endParaRPr kumimoji="1" lang="ja-JP" altLang="en-US" sz="4400" b="1" i="0" u="none" strike="noStrike" kern="1200" cap="none" spc="100" normalizeH="0" baseline="0" noProof="0">
              <a:ln>
                <a:noFill/>
              </a:ln>
              <a:solidFill>
                <a:srgbClr val="4F81BD">
                  <a:lumMod val="75000"/>
                </a:srgbClr>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j-cs"/>
            </a:endParaRPr>
          </a:p>
        </p:txBody>
      </p:sp>
      <p:sp>
        <p:nvSpPr>
          <p:cNvPr id="5" name="Rectangle: Rounded Corners 4">
            <a:extLst>
              <a:ext uri="{FF2B5EF4-FFF2-40B4-BE49-F238E27FC236}">
                <a16:creationId xmlns:a16="http://schemas.microsoft.com/office/drawing/2014/main" id="{1B2EC280-BC72-632A-ECC2-FDFF0580F16E}"/>
              </a:ext>
            </a:extLst>
          </p:cNvPr>
          <p:cNvSpPr/>
          <p:nvPr/>
        </p:nvSpPr>
        <p:spPr>
          <a:xfrm>
            <a:off x="1150689" y="986709"/>
            <a:ext cx="4293765" cy="1645408"/>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ja-JP" sz="1800" b="0" i="0" u="none" strike="noStrike" kern="1200" cap="none" spc="0" normalizeH="0" baseline="0" noProof="0">
              <a:ln>
                <a:noFill/>
              </a:ln>
              <a:solidFill>
                <a:srgbClr val="1F497D"/>
              </a:solidFill>
              <a:effectLst/>
              <a:uLnTx/>
              <a:uFillTx/>
              <a:latin typeface="Meiryo UI"/>
              <a:ea typeface="Meiryo UI"/>
              <a:cs typeface="+mn-cs"/>
            </a:endParaRPr>
          </a:p>
        </p:txBody>
      </p:sp>
      <p:sp>
        <p:nvSpPr>
          <p:cNvPr id="6" name="Rectangle: Rounded Corners 5">
            <a:extLst>
              <a:ext uri="{FF2B5EF4-FFF2-40B4-BE49-F238E27FC236}">
                <a16:creationId xmlns:a16="http://schemas.microsoft.com/office/drawing/2014/main" id="{4263BA00-1489-726C-AF43-A5260BEB2487}"/>
              </a:ext>
            </a:extLst>
          </p:cNvPr>
          <p:cNvSpPr/>
          <p:nvPr/>
        </p:nvSpPr>
        <p:spPr>
          <a:xfrm>
            <a:off x="1150690" y="5019463"/>
            <a:ext cx="4293764" cy="1702015"/>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1200" cap="none" spc="0" normalizeH="0" baseline="0" noProof="0">
              <a:ln>
                <a:noFill/>
              </a:ln>
              <a:solidFill>
                <a:srgbClr val="FF0000"/>
              </a:solidFill>
              <a:effectLst/>
              <a:uLnTx/>
              <a:uFillTx/>
              <a:latin typeface="Meiryo UI"/>
              <a:ea typeface="Meiryo UI"/>
              <a:cs typeface="+mn-cs"/>
            </a:endParaRPr>
          </a:p>
        </p:txBody>
      </p:sp>
      <p:sp>
        <p:nvSpPr>
          <p:cNvPr id="7" name="Rectangle: Rounded Corners 6">
            <a:extLst>
              <a:ext uri="{FF2B5EF4-FFF2-40B4-BE49-F238E27FC236}">
                <a16:creationId xmlns:a16="http://schemas.microsoft.com/office/drawing/2014/main" id="{31CE7AB7-0B74-33FE-EB29-972E8E8468C2}"/>
              </a:ext>
            </a:extLst>
          </p:cNvPr>
          <p:cNvSpPr/>
          <p:nvPr/>
        </p:nvSpPr>
        <p:spPr>
          <a:xfrm>
            <a:off x="1152586" y="2940331"/>
            <a:ext cx="4293765" cy="1704235"/>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0000"/>
              </a:solidFill>
              <a:effectLst/>
              <a:uLnTx/>
              <a:uFillTx/>
              <a:latin typeface="Meiryo UI" panose="020B0604030504040204" pitchFamily="34" charset="-128"/>
              <a:ea typeface="Meiryo UI" panose="020B0604030504040204" pitchFamily="34" charset="-128"/>
              <a:cs typeface="+mn-cs"/>
            </a:endParaRPr>
          </a:p>
        </p:txBody>
      </p:sp>
      <p:sp>
        <p:nvSpPr>
          <p:cNvPr id="8" name="Rectangle: Rounded Corners 7">
            <a:extLst>
              <a:ext uri="{FF2B5EF4-FFF2-40B4-BE49-F238E27FC236}">
                <a16:creationId xmlns:a16="http://schemas.microsoft.com/office/drawing/2014/main" id="{E8AA486D-A5AD-F556-C7E2-4FB64BA82A19}"/>
              </a:ext>
            </a:extLst>
          </p:cNvPr>
          <p:cNvSpPr/>
          <p:nvPr/>
        </p:nvSpPr>
        <p:spPr>
          <a:xfrm>
            <a:off x="6747545" y="5034691"/>
            <a:ext cx="4293765" cy="1702015"/>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マイクロ</a:t>
            </a:r>
            <a:r>
              <a:rPr kumimoji="1"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EV</a:t>
            </a:r>
            <a:r>
              <a:rPr kumimoji="1"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外装部品の設計</a:t>
            </a:r>
          </a:p>
        </p:txBody>
      </p:sp>
      <p:sp>
        <p:nvSpPr>
          <p:cNvPr id="2" name="Rectangle: Rounded Corners 1">
            <a:extLst>
              <a:ext uri="{FF2B5EF4-FFF2-40B4-BE49-F238E27FC236}">
                <a16:creationId xmlns:a16="http://schemas.microsoft.com/office/drawing/2014/main" id="{877A1744-24FB-C399-9D43-6CF05E05734B}"/>
              </a:ext>
            </a:extLst>
          </p:cNvPr>
          <p:cNvSpPr/>
          <p:nvPr/>
        </p:nvSpPr>
        <p:spPr>
          <a:xfrm>
            <a:off x="6745648" y="991613"/>
            <a:ext cx="4272889" cy="1642677"/>
          </a:xfrm>
          <a:prstGeom prst="roundRect">
            <a:avLst>
              <a:gd name="adj" fmla="val 565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0000"/>
              </a:solidFill>
              <a:effectLst/>
              <a:uLnTx/>
              <a:uFillTx/>
              <a:latin typeface="Meiryo UI" panose="020B0604030504040204" pitchFamily="34" charset="-128"/>
              <a:ea typeface="Meiryo UI" panose="020B0604030504040204" pitchFamily="34" charset="-128"/>
              <a:cs typeface="+mn-cs"/>
            </a:endParaRPr>
          </a:p>
        </p:txBody>
      </p:sp>
      <p:sp>
        <p:nvSpPr>
          <p:cNvPr id="9" name="Rectangle: Rounded Corners 8">
            <a:extLst>
              <a:ext uri="{FF2B5EF4-FFF2-40B4-BE49-F238E27FC236}">
                <a16:creationId xmlns:a16="http://schemas.microsoft.com/office/drawing/2014/main" id="{E4E54873-F0CC-5D75-3E8F-D770E950BB85}"/>
              </a:ext>
            </a:extLst>
          </p:cNvPr>
          <p:cNvSpPr/>
          <p:nvPr/>
        </p:nvSpPr>
        <p:spPr>
          <a:xfrm>
            <a:off x="6747545" y="2943586"/>
            <a:ext cx="4293765" cy="1684430"/>
          </a:xfrm>
          <a:prstGeom prst="roundRect">
            <a:avLst>
              <a:gd name="adj" fmla="val 5658"/>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産業クレーンの設計</a:t>
            </a:r>
            <a:r>
              <a:rPr kumimoji="1"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a:t>
            </a:r>
            <a:r>
              <a:rPr kumimoji="1"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メンテナンス</a:t>
            </a:r>
          </a:p>
        </p:txBody>
      </p:sp>
      <p:sp>
        <p:nvSpPr>
          <p:cNvPr id="11" name="TextBox 10">
            <a:extLst>
              <a:ext uri="{FF2B5EF4-FFF2-40B4-BE49-F238E27FC236}">
                <a16:creationId xmlns:a16="http://schemas.microsoft.com/office/drawing/2014/main" id="{0E804741-B4A4-D0FA-3535-774842536ED7}"/>
              </a:ext>
            </a:extLst>
          </p:cNvPr>
          <p:cNvSpPr txBox="1"/>
          <p:nvPr/>
        </p:nvSpPr>
        <p:spPr>
          <a:xfrm>
            <a:off x="2763629" y="811267"/>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Case.01</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sp>
        <p:nvSpPr>
          <p:cNvPr id="12" name="TextBox 11">
            <a:extLst>
              <a:ext uri="{FF2B5EF4-FFF2-40B4-BE49-F238E27FC236}">
                <a16:creationId xmlns:a16="http://schemas.microsoft.com/office/drawing/2014/main" id="{A5E1F48E-7B9F-0951-8C18-B2CD76EF3277}"/>
              </a:ext>
            </a:extLst>
          </p:cNvPr>
          <p:cNvSpPr txBox="1"/>
          <p:nvPr/>
        </p:nvSpPr>
        <p:spPr>
          <a:xfrm>
            <a:off x="8350049" y="875694"/>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Case.02</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sp>
        <p:nvSpPr>
          <p:cNvPr id="13" name="TextBox 12">
            <a:extLst>
              <a:ext uri="{FF2B5EF4-FFF2-40B4-BE49-F238E27FC236}">
                <a16:creationId xmlns:a16="http://schemas.microsoft.com/office/drawing/2014/main" id="{72C0DD5B-CAC4-C48D-B3FD-A04FAC91001B}"/>
              </a:ext>
            </a:extLst>
          </p:cNvPr>
          <p:cNvSpPr txBox="1"/>
          <p:nvPr/>
        </p:nvSpPr>
        <p:spPr>
          <a:xfrm>
            <a:off x="2753191" y="2762909"/>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Case.03</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sp>
        <p:nvSpPr>
          <p:cNvPr id="14" name="TextBox 13">
            <a:extLst>
              <a:ext uri="{FF2B5EF4-FFF2-40B4-BE49-F238E27FC236}">
                <a16:creationId xmlns:a16="http://schemas.microsoft.com/office/drawing/2014/main" id="{EB342172-8D32-A618-1708-B4F11D5764E0}"/>
              </a:ext>
            </a:extLst>
          </p:cNvPr>
          <p:cNvSpPr txBox="1"/>
          <p:nvPr/>
        </p:nvSpPr>
        <p:spPr>
          <a:xfrm>
            <a:off x="8350047" y="2753448"/>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Case.04</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sp>
        <p:nvSpPr>
          <p:cNvPr id="15" name="TextBox 14">
            <a:extLst>
              <a:ext uri="{FF2B5EF4-FFF2-40B4-BE49-F238E27FC236}">
                <a16:creationId xmlns:a16="http://schemas.microsoft.com/office/drawing/2014/main" id="{6F7498ED-3C5B-80E7-A146-047E2B75607C}"/>
              </a:ext>
            </a:extLst>
          </p:cNvPr>
          <p:cNvSpPr txBox="1"/>
          <p:nvPr/>
        </p:nvSpPr>
        <p:spPr>
          <a:xfrm>
            <a:off x="2821615" y="4783949"/>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Case.05</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sp>
        <p:nvSpPr>
          <p:cNvPr id="16" name="TextBox 15">
            <a:extLst>
              <a:ext uri="{FF2B5EF4-FFF2-40B4-BE49-F238E27FC236}">
                <a16:creationId xmlns:a16="http://schemas.microsoft.com/office/drawing/2014/main" id="{8E6B93CE-9365-D295-C962-958D67C8F991}"/>
              </a:ext>
            </a:extLst>
          </p:cNvPr>
          <p:cNvSpPr txBox="1"/>
          <p:nvPr/>
        </p:nvSpPr>
        <p:spPr>
          <a:xfrm>
            <a:off x="8418475" y="4818154"/>
            <a:ext cx="1088760" cy="369332"/>
          </a:xfrm>
          <a:prstGeom prst="rect">
            <a:avLst/>
          </a:prstGeom>
          <a:solidFill>
            <a:schemeClr val="bg1"/>
          </a:solidFill>
          <a:ln w="19050">
            <a:solidFill>
              <a:schemeClr val="tx2">
                <a:lumMod val="50000"/>
              </a:schemeClr>
            </a:solidFill>
          </a:ln>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rPr>
              <a:t>Case.06</a:t>
            </a:r>
            <a:endParaRPr kumimoji="1" lang="ja-JP" altLang="en-US" sz="1800" b="0" i="0" u="none" strike="noStrike" kern="1200" cap="none" spc="0" normalizeH="0" baseline="0" noProof="0">
              <a:ln>
                <a:noFill/>
              </a:ln>
              <a:solidFill>
                <a:srgbClr val="1F497D">
                  <a:lumMod val="50000"/>
                </a:srgbClr>
              </a:solidFill>
              <a:effectLst/>
              <a:uLnTx/>
              <a:uFillTx/>
              <a:latin typeface="Meiryo UI" panose="020B0604030504040204" pitchFamily="34" charset="-128"/>
              <a:ea typeface="Meiryo UI" panose="020B0604030504040204" pitchFamily="34" charset="-128"/>
              <a:cs typeface="+mn-cs"/>
            </a:endParaRPr>
          </a:p>
        </p:txBody>
      </p:sp>
      <p:pic>
        <p:nvPicPr>
          <p:cNvPr id="17" name="Picture 16">
            <a:extLst>
              <a:ext uri="{FF2B5EF4-FFF2-40B4-BE49-F238E27FC236}">
                <a16:creationId xmlns:a16="http://schemas.microsoft.com/office/drawing/2014/main" id="{0BF5CD83-7CE7-0B9B-783A-E69E52F6BA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4922" y="5546321"/>
            <a:ext cx="1455128" cy="852040"/>
          </a:xfrm>
          <a:prstGeom prst="rect">
            <a:avLst/>
          </a:prstGeom>
        </p:spPr>
      </p:pic>
      <p:sp>
        <p:nvSpPr>
          <p:cNvPr id="18" name="TextBox 17">
            <a:extLst>
              <a:ext uri="{FF2B5EF4-FFF2-40B4-BE49-F238E27FC236}">
                <a16:creationId xmlns:a16="http://schemas.microsoft.com/office/drawing/2014/main" id="{834E8046-0DEF-C393-C45F-FCF824918160}"/>
              </a:ext>
            </a:extLst>
          </p:cNvPr>
          <p:cNvSpPr txBox="1"/>
          <p:nvPr/>
        </p:nvSpPr>
        <p:spPr>
          <a:xfrm>
            <a:off x="8447245" y="5551883"/>
            <a:ext cx="2576097"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WEB</a:t>
            </a:r>
            <a:r>
              <a:rPr kumimoji="1"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会議による完全リモートで樹脂部品の設計作業を</a:t>
            </a:r>
            <a:r>
              <a:rPr kumimoji="1"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CAITAV5</a:t>
            </a:r>
            <a:r>
              <a:rPr kumimoji="1"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にてベトナムで行った。エクセルによる細かな進捗管理とフレキシブル負荷対応がお客様に好評</a:t>
            </a:r>
          </a:p>
        </p:txBody>
      </p:sp>
      <p:pic>
        <p:nvPicPr>
          <p:cNvPr id="23" name="Picture 1">
            <a:extLst>
              <a:ext uri="{FF2B5EF4-FFF2-40B4-BE49-F238E27FC236}">
                <a16:creationId xmlns:a16="http://schemas.microsoft.com/office/drawing/2014/main" id="{DB366504-E71C-7F07-B296-AD1FBD76D3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54696" y="3629966"/>
            <a:ext cx="1335580" cy="75573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A3F0DDC-3263-B219-BF9A-F3F3507D502B}"/>
              </a:ext>
            </a:extLst>
          </p:cNvPr>
          <p:cNvSpPr txBox="1"/>
          <p:nvPr/>
        </p:nvSpPr>
        <p:spPr>
          <a:xfrm>
            <a:off x="8377744" y="3514045"/>
            <a:ext cx="2576097"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当初は構造変更の計算と提案をご依頼で外注業務であったが、弊社技術者のポテンシャルがニーズと合致し、約</a:t>
            </a:r>
            <a:r>
              <a:rPr kumimoji="1"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1</a:t>
            </a:r>
            <a:r>
              <a:rPr kumimoji="1"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年間若手技術者をオンサイトに派遣、育成して将来ビジョンの達成をお手伝い</a:t>
            </a:r>
          </a:p>
        </p:txBody>
      </p:sp>
      <p:pic>
        <p:nvPicPr>
          <p:cNvPr id="10" name="Picture 9">
            <a:extLst>
              <a:ext uri="{FF2B5EF4-FFF2-40B4-BE49-F238E27FC236}">
                <a16:creationId xmlns:a16="http://schemas.microsoft.com/office/drawing/2014/main" id="{09783BDC-9587-673B-E8E5-80062E1FD6D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77815" y="1620831"/>
            <a:ext cx="1019372" cy="900572"/>
          </a:xfrm>
          <a:prstGeom prst="rect">
            <a:avLst/>
          </a:prstGeom>
        </p:spPr>
      </p:pic>
      <p:sp>
        <p:nvSpPr>
          <p:cNvPr id="20" name="TextBox 19">
            <a:extLst>
              <a:ext uri="{FF2B5EF4-FFF2-40B4-BE49-F238E27FC236}">
                <a16:creationId xmlns:a16="http://schemas.microsoft.com/office/drawing/2014/main" id="{4A2DD7FF-CC88-80E7-8F82-3D190EFE8418}"/>
              </a:ext>
            </a:extLst>
          </p:cNvPr>
          <p:cNvSpPr txBox="1"/>
          <p:nvPr/>
        </p:nvSpPr>
        <p:spPr>
          <a:xfrm>
            <a:off x="1226399" y="1275650"/>
            <a:ext cx="32105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省力化機械の工場でリーダーに</a:t>
            </a:r>
            <a:endParaRPr kumimoji="0" 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endParaRPr>
          </a:p>
        </p:txBody>
      </p:sp>
      <p:sp>
        <p:nvSpPr>
          <p:cNvPr id="21" name="TextBox 20">
            <a:extLst>
              <a:ext uri="{FF2B5EF4-FFF2-40B4-BE49-F238E27FC236}">
                <a16:creationId xmlns:a16="http://schemas.microsoft.com/office/drawing/2014/main" id="{B9752350-2159-2C77-F763-B50C577BFFC9}"/>
              </a:ext>
            </a:extLst>
          </p:cNvPr>
          <p:cNvSpPr txBox="1"/>
          <p:nvPr/>
        </p:nvSpPr>
        <p:spPr>
          <a:xfrm>
            <a:off x="2411421" y="1569821"/>
            <a:ext cx="29891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弊社紹介新卒エンジニア：日本語能力試験も</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N2</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取得し、コミュニケーションに問題無いレベルに。、在籍</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1</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年半で工場のリーダーとなり、現在は同僚のベトナム人だけでなく日本人も指導する立場にまで成長。</a:t>
            </a:r>
          </a:p>
        </p:txBody>
      </p:sp>
      <p:pic>
        <p:nvPicPr>
          <p:cNvPr id="22" name="Picture 21">
            <a:extLst>
              <a:ext uri="{FF2B5EF4-FFF2-40B4-BE49-F238E27FC236}">
                <a16:creationId xmlns:a16="http://schemas.microsoft.com/office/drawing/2014/main" id="{F67E4532-645E-1168-3C65-78101012ED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81308" y="5602741"/>
            <a:ext cx="1020630" cy="836363"/>
          </a:xfrm>
          <a:prstGeom prst="rect">
            <a:avLst/>
          </a:prstGeom>
        </p:spPr>
      </p:pic>
      <p:sp>
        <p:nvSpPr>
          <p:cNvPr id="25" name="TextBox 24">
            <a:extLst>
              <a:ext uri="{FF2B5EF4-FFF2-40B4-BE49-F238E27FC236}">
                <a16:creationId xmlns:a16="http://schemas.microsoft.com/office/drawing/2014/main" id="{34B2ADFF-0173-A978-EC11-EB8FBF415F2A}"/>
              </a:ext>
            </a:extLst>
          </p:cNvPr>
          <p:cNvSpPr txBox="1"/>
          <p:nvPr/>
        </p:nvSpPr>
        <p:spPr>
          <a:xfrm>
            <a:off x="1213200" y="5293645"/>
            <a:ext cx="36676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来日後の学習で現場配属から設計業務へ</a:t>
            </a:r>
            <a:endParaRPr kumimoji="0" lang="ja-JP" altLang="en-US" sz="18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endParaRPr>
          </a:p>
        </p:txBody>
      </p:sp>
      <p:sp>
        <p:nvSpPr>
          <p:cNvPr id="26" name="TextBox 25">
            <a:extLst>
              <a:ext uri="{FF2B5EF4-FFF2-40B4-BE49-F238E27FC236}">
                <a16:creationId xmlns:a16="http://schemas.microsoft.com/office/drawing/2014/main" id="{06497CAE-C82A-83AE-87A3-DDE36C8D1970}"/>
              </a:ext>
            </a:extLst>
          </p:cNvPr>
          <p:cNvSpPr txBox="1"/>
          <p:nvPr/>
        </p:nvSpPr>
        <p:spPr>
          <a:xfrm>
            <a:off x="2319631" y="5592773"/>
            <a:ext cx="303758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rPr>
              <a:t>弊社紹介新卒エンジニア：現場の製造/組立が当初の業務であったが、来日後もさらに学習を進め</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メカ設計（</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2</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次元</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,3</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次元</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CAD/ICAD</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）、電気設計（基板開発</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機体配線</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panose="020F0502020204030204"/>
              </a:rPr>
              <a:t>制御盤設計）を習得し、設計業業務を担う様になった。</a:t>
            </a:r>
            <a:endPar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mn-cs"/>
            </a:endParaRPr>
          </a:p>
        </p:txBody>
      </p:sp>
      <p:pic>
        <p:nvPicPr>
          <p:cNvPr id="19" name="図 18">
            <a:extLst>
              <a:ext uri="{FF2B5EF4-FFF2-40B4-BE49-F238E27FC236}">
                <a16:creationId xmlns:a16="http://schemas.microsoft.com/office/drawing/2014/main" id="{F64618E6-8931-6E60-4545-B05DFA0182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77815" y="3514045"/>
            <a:ext cx="1168942" cy="1008839"/>
          </a:xfrm>
          <a:prstGeom prst="rect">
            <a:avLst/>
          </a:prstGeom>
          <a:effectLst/>
        </p:spPr>
      </p:pic>
      <p:sp>
        <p:nvSpPr>
          <p:cNvPr id="27" name="TextBox 24">
            <a:extLst>
              <a:ext uri="{FF2B5EF4-FFF2-40B4-BE49-F238E27FC236}">
                <a16:creationId xmlns:a16="http://schemas.microsoft.com/office/drawing/2014/main" id="{AB59B129-BED5-0911-95C4-D4225DE02FD3}"/>
              </a:ext>
            </a:extLst>
          </p:cNvPr>
          <p:cNvSpPr txBox="1"/>
          <p:nvPr/>
        </p:nvSpPr>
        <p:spPr>
          <a:xfrm>
            <a:off x="1210309" y="3151812"/>
            <a:ext cx="36676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日本での</a:t>
            </a:r>
            <a:r>
              <a:rPr kumimoji="0"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10</a:t>
            </a: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年の経験後ベトナム拠点の責任者に</a:t>
            </a:r>
            <a:endParaRPr kumimoji="0" lang="ja-JP" altLang="en-US" sz="18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endParaRPr>
          </a:p>
        </p:txBody>
      </p:sp>
      <p:sp>
        <p:nvSpPr>
          <p:cNvPr id="28" name="TextBox 19">
            <a:extLst>
              <a:ext uri="{FF2B5EF4-FFF2-40B4-BE49-F238E27FC236}">
                <a16:creationId xmlns:a16="http://schemas.microsoft.com/office/drawing/2014/main" id="{ACA6C68A-6EB6-146A-C7A6-C33E42EB9C17}"/>
              </a:ext>
            </a:extLst>
          </p:cNvPr>
          <p:cNvSpPr txBox="1"/>
          <p:nvPr/>
        </p:nvSpPr>
        <p:spPr>
          <a:xfrm>
            <a:off x="6772446" y="1272992"/>
            <a:ext cx="32105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来日</a:t>
            </a:r>
            <a:r>
              <a:rPr kumimoji="0" lang="en-US" altLang="ja-JP"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6</a:t>
            </a:r>
            <a:r>
              <a:rPr kumimoji="0" lang="ja-JP" alt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rPr>
              <a:t>年で半導体の品質改善を担当</a:t>
            </a:r>
            <a:endParaRPr kumimoji="0" lang="en-US" sz="1400" b="0" i="0" u="none" strike="noStrike" kern="1200" cap="none" spc="0" normalizeH="0" baseline="0" noProof="0">
              <a:ln>
                <a:noFill/>
              </a:ln>
              <a:solidFill>
                <a:srgbClr val="1F497D"/>
              </a:solidFill>
              <a:effectLst>
                <a:outerShdw blurRad="38100" dist="38100" dir="2700000" algn="tl">
                  <a:srgbClr val="000000">
                    <a:alpha val="43137"/>
                  </a:srgbClr>
                </a:outerShdw>
              </a:effectLst>
              <a:uLnTx/>
              <a:uFillTx/>
              <a:latin typeface="Meiryo UI"/>
              <a:ea typeface="Meiryo UI"/>
              <a:cs typeface="+mn-cs"/>
            </a:endParaRPr>
          </a:p>
        </p:txBody>
      </p:sp>
      <p:sp>
        <p:nvSpPr>
          <p:cNvPr id="29" name="TextBox 20">
            <a:extLst>
              <a:ext uri="{FF2B5EF4-FFF2-40B4-BE49-F238E27FC236}">
                <a16:creationId xmlns:a16="http://schemas.microsoft.com/office/drawing/2014/main" id="{3FAEBE7E-B115-F5EE-2AEB-FDCAAC80FABB}"/>
              </a:ext>
            </a:extLst>
          </p:cNvPr>
          <p:cNvSpPr txBox="1"/>
          <p:nvPr/>
        </p:nvSpPr>
        <p:spPr>
          <a:xfrm>
            <a:off x="8178475" y="1576624"/>
            <a:ext cx="285304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弊社紹介エンジニア：ベトナムの大学で電子分野を専攻、日本語能力試験</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N2</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レベルで来日、様々なプロジェクトに関わって経験を積み、現在は半導体製品の設計、分析、および品質改善に関わる業務に従事。</a:t>
            </a:r>
          </a:p>
        </p:txBody>
      </p:sp>
      <p:pic>
        <p:nvPicPr>
          <p:cNvPr id="33" name="図 32">
            <a:extLst>
              <a:ext uri="{FF2B5EF4-FFF2-40B4-BE49-F238E27FC236}">
                <a16:creationId xmlns:a16="http://schemas.microsoft.com/office/drawing/2014/main" id="{0B8986E1-6BB2-896C-F822-B6864A0481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54696" y="1590230"/>
            <a:ext cx="1223779" cy="981019"/>
          </a:xfrm>
          <a:prstGeom prst="rect">
            <a:avLst/>
          </a:prstGeom>
        </p:spPr>
      </p:pic>
      <p:sp>
        <p:nvSpPr>
          <p:cNvPr id="34" name="TextBox 20">
            <a:extLst>
              <a:ext uri="{FF2B5EF4-FFF2-40B4-BE49-F238E27FC236}">
                <a16:creationId xmlns:a16="http://schemas.microsoft.com/office/drawing/2014/main" id="{47060768-FAE6-BDA6-3058-82586EED72B5}"/>
              </a:ext>
            </a:extLst>
          </p:cNvPr>
          <p:cNvSpPr txBox="1"/>
          <p:nvPr/>
        </p:nvSpPr>
        <p:spPr>
          <a:xfrm>
            <a:off x="2410031" y="3546695"/>
            <a:ext cx="298913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弊社紹介新卒エンジニア：ダナン工科大学機械工学専攻で卒業後、福岡県で精密機械部品の製造現場で</a:t>
            </a:r>
            <a:r>
              <a:rPr kumimoji="0" lang="en-US" altLang="ja-JP"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10</a:t>
            </a:r>
            <a:r>
              <a:rPr kumimoji="0" lang="ja-JP" altLang="en-US"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cs typeface="Calibri"/>
              </a:rPr>
              <a:t>年経験。同社がベトナム・ドンナイ省に設立した現地生産拠点の責任者に就任、ベトナムの若いものづくり人材を育成。</a:t>
            </a:r>
          </a:p>
        </p:txBody>
      </p:sp>
      <p:sp>
        <p:nvSpPr>
          <p:cNvPr id="30" name="TextBox 11">
            <a:extLst>
              <a:ext uri="{FF2B5EF4-FFF2-40B4-BE49-F238E27FC236}">
                <a16:creationId xmlns:a16="http://schemas.microsoft.com/office/drawing/2014/main" id="{53C71366-9C6E-4EF6-C930-15B411612C37}"/>
              </a:ext>
            </a:extLst>
          </p:cNvPr>
          <p:cNvSpPr txBox="1"/>
          <p:nvPr/>
        </p:nvSpPr>
        <p:spPr>
          <a:xfrm rot="20417673">
            <a:off x="139702" y="930708"/>
            <a:ext cx="1080000" cy="1080000"/>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日本</a:t>
            </a:r>
            <a:br>
              <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で</a:t>
            </a:r>
            <a:endPar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管理職</a:t>
            </a:r>
          </a:p>
        </p:txBody>
      </p:sp>
      <p:sp>
        <p:nvSpPr>
          <p:cNvPr id="32" name="TextBox 11">
            <a:extLst>
              <a:ext uri="{FF2B5EF4-FFF2-40B4-BE49-F238E27FC236}">
                <a16:creationId xmlns:a16="http://schemas.microsoft.com/office/drawing/2014/main" id="{7DDE3753-0F15-070E-F8C8-0B5594C124DF}"/>
              </a:ext>
            </a:extLst>
          </p:cNvPr>
          <p:cNvSpPr txBox="1"/>
          <p:nvPr/>
        </p:nvSpPr>
        <p:spPr>
          <a:xfrm rot="20417673">
            <a:off x="150456" y="2765700"/>
            <a:ext cx="1080000" cy="1080000"/>
          </a:xfrm>
          <a:prstGeom prst="ellipse">
            <a:avLst/>
          </a:prstGeom>
          <a:solidFill>
            <a:srgbClr val="FF0000"/>
          </a:solidFill>
          <a:ln>
            <a:no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ベトナム</a:t>
            </a:r>
            <a:br>
              <a:rPr kumimoji="1" lang="en-US" altLang="ja-JP" sz="1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で</a:t>
            </a:r>
            <a:endParaRPr kumimoji="1" lang="en-US" altLang="ja-JP" sz="1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管理職</a:t>
            </a:r>
          </a:p>
        </p:txBody>
      </p:sp>
      <p:sp>
        <p:nvSpPr>
          <p:cNvPr id="35" name="TextBox 11">
            <a:extLst>
              <a:ext uri="{FF2B5EF4-FFF2-40B4-BE49-F238E27FC236}">
                <a16:creationId xmlns:a16="http://schemas.microsoft.com/office/drawing/2014/main" id="{889732CC-8600-450B-303A-81C5B56D6E0C}"/>
              </a:ext>
            </a:extLst>
          </p:cNvPr>
          <p:cNvSpPr txBox="1"/>
          <p:nvPr/>
        </p:nvSpPr>
        <p:spPr>
          <a:xfrm rot="20417673">
            <a:off x="146867" y="5030537"/>
            <a:ext cx="1080000" cy="1080000"/>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日本で</a:t>
            </a:r>
            <a:endPar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現場→</a:t>
            </a:r>
            <a:br>
              <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技術職</a:t>
            </a:r>
          </a:p>
        </p:txBody>
      </p:sp>
      <p:sp>
        <p:nvSpPr>
          <p:cNvPr id="36" name="TextBox 11">
            <a:extLst>
              <a:ext uri="{FF2B5EF4-FFF2-40B4-BE49-F238E27FC236}">
                <a16:creationId xmlns:a16="http://schemas.microsoft.com/office/drawing/2014/main" id="{BE0CCFB1-2234-3C0C-84C3-974280CBD00F}"/>
              </a:ext>
            </a:extLst>
          </p:cNvPr>
          <p:cNvSpPr txBox="1"/>
          <p:nvPr/>
        </p:nvSpPr>
        <p:spPr>
          <a:xfrm rot="20417673">
            <a:off x="5739200" y="934120"/>
            <a:ext cx="1080000" cy="1080000"/>
          </a:xfrm>
          <a:prstGeom prst="ellipse">
            <a:avLst/>
          </a:prstGeom>
          <a:solidFill>
            <a:schemeClr val="bg1"/>
          </a:solidFill>
          <a:ln>
            <a:solidFill>
              <a:schemeClr val="bg1">
                <a:lumMod val="85000"/>
              </a:schemeClr>
            </a:solid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日本で</a:t>
            </a:r>
            <a:endPar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高度</a:t>
            </a:r>
            <a:br>
              <a:rPr kumimoji="1" lang="en-US" altLang="ja-JP"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技術職</a:t>
            </a:r>
          </a:p>
        </p:txBody>
      </p:sp>
      <p:sp>
        <p:nvSpPr>
          <p:cNvPr id="37" name="TextBox 11">
            <a:extLst>
              <a:ext uri="{FF2B5EF4-FFF2-40B4-BE49-F238E27FC236}">
                <a16:creationId xmlns:a16="http://schemas.microsoft.com/office/drawing/2014/main" id="{2A30595D-5DCD-7053-CCB4-60FC9BB41D1F}"/>
              </a:ext>
            </a:extLst>
          </p:cNvPr>
          <p:cNvSpPr txBox="1"/>
          <p:nvPr/>
        </p:nvSpPr>
        <p:spPr>
          <a:xfrm rot="20417673">
            <a:off x="5743152" y="2782574"/>
            <a:ext cx="1080000" cy="1080000"/>
          </a:xfrm>
          <a:prstGeom prst="ellipse">
            <a:avLst/>
          </a:prstGeom>
          <a:solidFill>
            <a:srgbClr val="FF0000"/>
          </a:solidFill>
          <a:ln>
            <a:no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ベトナム</a:t>
            </a:r>
            <a:br>
              <a:rPr kumimoji="1" lang="en-US" altLang="ja-JP"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から日本に</a:t>
            </a:r>
            <a:endParaRPr kumimoji="1" lang="en-US" altLang="ja-JP"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オンサイト</a:t>
            </a:r>
          </a:p>
        </p:txBody>
      </p:sp>
      <p:sp>
        <p:nvSpPr>
          <p:cNvPr id="38" name="TextBox 11">
            <a:extLst>
              <a:ext uri="{FF2B5EF4-FFF2-40B4-BE49-F238E27FC236}">
                <a16:creationId xmlns:a16="http://schemas.microsoft.com/office/drawing/2014/main" id="{DCDE2199-10AD-DBD7-9A55-FC499355E979}"/>
              </a:ext>
            </a:extLst>
          </p:cNvPr>
          <p:cNvSpPr txBox="1"/>
          <p:nvPr/>
        </p:nvSpPr>
        <p:spPr>
          <a:xfrm rot="20417673">
            <a:off x="5739200" y="4870148"/>
            <a:ext cx="1080000" cy="1080000"/>
          </a:xfrm>
          <a:prstGeom prst="ellipse">
            <a:avLst/>
          </a:prstGeom>
          <a:solidFill>
            <a:srgbClr val="FF0000"/>
          </a:solidFill>
          <a:ln>
            <a:noFill/>
          </a:ln>
          <a:effectLst>
            <a:outerShdw blurRad="50800" dist="38100" dir="2700000" algn="tl" rotWithShape="0">
              <a:prstClr val="black">
                <a:alpha val="40000"/>
              </a:prstClr>
            </a:outerShdw>
          </a:effectLst>
          <a:scene3d>
            <a:camera prst="orthographicFront">
              <a:rot lat="0" lon="0" rev="0"/>
            </a:camera>
            <a:lightRig rig="threePt" dir="t"/>
          </a:scene3d>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ベトナム</a:t>
            </a:r>
            <a:br>
              <a:rPr kumimoji="1" lang="en-US" altLang="ja-JP" sz="1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br>
            <a:r>
              <a:rPr kumimoji="1" lang="ja-JP" altLang="en-US" sz="1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eiryo UI" panose="020B0604030504040204" pitchFamily="34" charset="-128"/>
                <a:ea typeface="Meiryo UI" panose="020B0604030504040204" pitchFamily="34" charset="-128"/>
                <a:cs typeface="+mn-cs"/>
              </a:rPr>
              <a:t>にアウトソーシング</a:t>
            </a:r>
          </a:p>
        </p:txBody>
      </p:sp>
    </p:spTree>
    <p:extLst>
      <p:ext uri="{BB962C8B-B14F-4D97-AF65-F5344CB8AC3E}">
        <p14:creationId xmlns:p14="http://schemas.microsoft.com/office/powerpoint/2010/main" val="427525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983A-E244-A385-097F-5FF9EC2BFD1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C2AC92F1-7F07-1378-0857-AF7FF24296F8}"/>
              </a:ext>
            </a:extLst>
          </p:cNvPr>
          <p:cNvSpPr>
            <a:spLocks noGrp="1"/>
          </p:cNvSpPr>
          <p:nvPr>
            <p:ph type="title"/>
          </p:nvPr>
        </p:nvSpPr>
        <p:spPr>
          <a:xfrm>
            <a:off x="3038051" y="288335"/>
            <a:ext cx="8352928" cy="500244"/>
          </a:xfrm>
        </p:spPr>
        <p:txBody>
          <a:bodyPr>
            <a:normAutofit/>
          </a:bodyPr>
          <a:lstStyle/>
          <a:p>
            <a:pPr algn="ctr"/>
            <a:r>
              <a:rPr lang="ja-JP" altLang="en-US" sz="2800" dirty="0">
                <a:solidFill>
                  <a:schemeClr val="tx1"/>
                </a:solidFill>
                <a:latin typeface="HGP創英角ｺﾞｼｯｸUB" panose="020B0900000000000000" pitchFamily="50" charset="-128"/>
                <a:ea typeface="HGP創英角ｺﾞｼｯｸUB" panose="020B0900000000000000" pitchFamily="50" charset="-128"/>
              </a:rPr>
              <a:t>技術アウトソーシング　対応業務概要（自動車）</a:t>
            </a:r>
          </a:p>
        </p:txBody>
      </p:sp>
      <p:pic>
        <p:nvPicPr>
          <p:cNvPr id="2" name="図 1" descr="アイコン&#10;&#10;中程度の精度で自動的に生成された説明">
            <a:extLst>
              <a:ext uri="{FF2B5EF4-FFF2-40B4-BE49-F238E27FC236}">
                <a16:creationId xmlns:a16="http://schemas.microsoft.com/office/drawing/2014/main" id="{6731DD8F-8673-FB80-8183-D2EA3349475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7" name="スライド番号プレースホルダー 1">
            <a:extLst>
              <a:ext uri="{FF2B5EF4-FFF2-40B4-BE49-F238E27FC236}">
                <a16:creationId xmlns:a16="http://schemas.microsoft.com/office/drawing/2014/main" id="{04C00E8A-3DED-3BC1-6186-EF110BA1B950}"/>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dirty="0">
                <a:solidFill>
                  <a:prstClr val="black">
                    <a:tint val="75000"/>
                  </a:prstClr>
                </a:solidFill>
                <a:latin typeface="游ゴシック" panose="020F0502020204030204"/>
                <a:ea typeface="游ゴシック" panose="020B0400000000000000" pitchFamily="50" charset="-128"/>
              </a:rPr>
              <a:t>6</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pic>
        <p:nvPicPr>
          <p:cNvPr id="10" name="コンテンツ プレースホルダー 9">
            <a:extLst>
              <a:ext uri="{FF2B5EF4-FFF2-40B4-BE49-F238E27FC236}">
                <a16:creationId xmlns:a16="http://schemas.microsoft.com/office/drawing/2014/main" id="{66D8244C-D037-F0FF-5EAE-27A6A76ED1FC}"/>
              </a:ext>
            </a:extLst>
          </p:cNvPr>
          <p:cNvPicPr>
            <a:picLocks noGrp="1" noChangeAspect="1"/>
          </p:cNvPicPr>
          <p:nvPr>
            <p:ph idx="1"/>
          </p:nvPr>
        </p:nvPicPr>
        <p:blipFill>
          <a:blip r:embed="rId3"/>
          <a:stretch>
            <a:fillRect/>
          </a:stretch>
        </p:blipFill>
        <p:spPr>
          <a:xfrm>
            <a:off x="705758" y="891578"/>
            <a:ext cx="10980396" cy="5639591"/>
          </a:xfrm>
          <a:prstGeom prst="rect">
            <a:avLst/>
          </a:prstGeom>
          <a:ln>
            <a:solidFill>
              <a:schemeClr val="accent1"/>
            </a:solidFill>
          </a:ln>
        </p:spPr>
      </p:pic>
    </p:spTree>
    <p:extLst>
      <p:ext uri="{BB962C8B-B14F-4D97-AF65-F5344CB8AC3E}">
        <p14:creationId xmlns:p14="http://schemas.microsoft.com/office/powerpoint/2010/main" val="1105096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6FBA8-9209-5BB0-58E2-BE6DE416BE9A}"/>
            </a:ext>
          </a:extLst>
        </p:cNvPr>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A773F0CB-D12E-3A26-6EE0-547C95BC54ED}"/>
              </a:ext>
            </a:extLst>
          </p:cNvPr>
          <p:cNvPicPr>
            <a:picLocks noGrp="1" noChangeAspect="1"/>
          </p:cNvPicPr>
          <p:nvPr>
            <p:ph idx="1"/>
          </p:nvPr>
        </p:nvPicPr>
        <p:blipFill>
          <a:blip r:embed="rId2"/>
          <a:stretch>
            <a:fillRect/>
          </a:stretch>
        </p:blipFill>
        <p:spPr>
          <a:xfrm>
            <a:off x="679880" y="894494"/>
            <a:ext cx="10980396" cy="5636675"/>
          </a:xfrm>
          <a:prstGeom prst="rect">
            <a:avLst/>
          </a:prstGeom>
          <a:ln>
            <a:solidFill>
              <a:schemeClr val="accent1"/>
            </a:solidFill>
          </a:ln>
        </p:spPr>
      </p:pic>
      <p:sp>
        <p:nvSpPr>
          <p:cNvPr id="4" name="タイトル 3">
            <a:extLst>
              <a:ext uri="{FF2B5EF4-FFF2-40B4-BE49-F238E27FC236}">
                <a16:creationId xmlns:a16="http://schemas.microsoft.com/office/drawing/2014/main" id="{D5201DC9-3BFB-A0F5-1CC9-D8885569F6F5}"/>
              </a:ext>
            </a:extLst>
          </p:cNvPr>
          <p:cNvSpPr>
            <a:spLocks noGrp="1"/>
          </p:cNvSpPr>
          <p:nvPr>
            <p:ph type="title"/>
          </p:nvPr>
        </p:nvSpPr>
        <p:spPr>
          <a:xfrm>
            <a:off x="3038051" y="288335"/>
            <a:ext cx="8352928" cy="500244"/>
          </a:xfrm>
        </p:spPr>
        <p:txBody>
          <a:bodyPr>
            <a:normAutofit/>
          </a:bodyPr>
          <a:lstStyle/>
          <a:p>
            <a:pPr algn="ctr"/>
            <a:r>
              <a:rPr lang="ja-JP" altLang="en-US" sz="2800" dirty="0">
                <a:solidFill>
                  <a:schemeClr val="tx1"/>
                </a:solidFill>
                <a:latin typeface="HGP創英角ｺﾞｼｯｸUB" panose="020B0900000000000000" pitchFamily="50" charset="-128"/>
                <a:ea typeface="HGP創英角ｺﾞｼｯｸUB" panose="020B0900000000000000" pitchFamily="50" charset="-128"/>
              </a:rPr>
              <a:t>技術アウトソーシング　対応業務概要（自動車）</a:t>
            </a:r>
          </a:p>
        </p:txBody>
      </p:sp>
      <p:pic>
        <p:nvPicPr>
          <p:cNvPr id="2" name="図 1" descr="アイコン&#10;&#10;中程度の精度で自動的に生成された説明">
            <a:extLst>
              <a:ext uri="{FF2B5EF4-FFF2-40B4-BE49-F238E27FC236}">
                <a16:creationId xmlns:a16="http://schemas.microsoft.com/office/drawing/2014/main" id="{B4CE3723-441A-1886-C411-7E5AF36BE5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7" name="スライド番号プレースホルダー 1">
            <a:extLst>
              <a:ext uri="{FF2B5EF4-FFF2-40B4-BE49-F238E27FC236}">
                <a16:creationId xmlns:a16="http://schemas.microsoft.com/office/drawing/2014/main" id="{17E9554C-02DF-939F-BF7B-89657C2738A9}"/>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rPr>
              <a:t>7</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1209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1B239-1612-70CD-DA53-AD283A37312D}"/>
            </a:ext>
          </a:extLst>
        </p:cNvPr>
        <p:cNvGrpSpPr/>
        <p:nvPr/>
      </p:nvGrpSpPr>
      <p:grpSpPr>
        <a:xfrm>
          <a:off x="0" y="0"/>
          <a:ext cx="0" cy="0"/>
          <a:chOff x="0" y="0"/>
          <a:chExt cx="0" cy="0"/>
        </a:xfrm>
      </p:grpSpPr>
      <p:pic>
        <p:nvPicPr>
          <p:cNvPr id="55" name="コンテンツ プレースホルダー 54">
            <a:extLst>
              <a:ext uri="{FF2B5EF4-FFF2-40B4-BE49-F238E27FC236}">
                <a16:creationId xmlns:a16="http://schemas.microsoft.com/office/drawing/2014/main" id="{E98AE775-748D-A65F-774B-818FD35FCFAC}"/>
              </a:ext>
            </a:extLst>
          </p:cNvPr>
          <p:cNvPicPr>
            <a:picLocks noGrp="1" noChangeAspect="1"/>
          </p:cNvPicPr>
          <p:nvPr>
            <p:ph idx="1"/>
          </p:nvPr>
        </p:nvPicPr>
        <p:blipFill>
          <a:blip r:embed="rId2"/>
          <a:stretch>
            <a:fillRect/>
          </a:stretch>
        </p:blipFill>
        <p:spPr>
          <a:xfrm>
            <a:off x="695635" y="1027703"/>
            <a:ext cx="10964641" cy="5376653"/>
          </a:xfrm>
          <a:prstGeom prst="rect">
            <a:avLst/>
          </a:prstGeom>
          <a:ln>
            <a:solidFill>
              <a:schemeClr val="accent1"/>
            </a:solidFill>
          </a:ln>
        </p:spPr>
      </p:pic>
      <p:sp>
        <p:nvSpPr>
          <p:cNvPr id="4" name="タイトル 3">
            <a:extLst>
              <a:ext uri="{FF2B5EF4-FFF2-40B4-BE49-F238E27FC236}">
                <a16:creationId xmlns:a16="http://schemas.microsoft.com/office/drawing/2014/main" id="{C9A8F626-CA2F-9841-0CD9-B11575D1E923}"/>
              </a:ext>
            </a:extLst>
          </p:cNvPr>
          <p:cNvSpPr>
            <a:spLocks noGrp="1"/>
          </p:cNvSpPr>
          <p:nvPr>
            <p:ph type="title"/>
          </p:nvPr>
        </p:nvSpPr>
        <p:spPr>
          <a:xfrm>
            <a:off x="3038051" y="288335"/>
            <a:ext cx="8352928" cy="500244"/>
          </a:xfrm>
        </p:spPr>
        <p:txBody>
          <a:bodyPr>
            <a:normAutofit/>
          </a:bodyPr>
          <a:lstStyle/>
          <a:p>
            <a:pPr algn="ctr"/>
            <a:r>
              <a:rPr lang="ja-JP" altLang="en-US" sz="2800" dirty="0">
                <a:solidFill>
                  <a:schemeClr val="tx1"/>
                </a:solidFill>
                <a:latin typeface="HGP創英角ｺﾞｼｯｸUB" panose="020B0900000000000000" pitchFamily="50" charset="-128"/>
                <a:ea typeface="HGP創英角ｺﾞｼｯｸUB" panose="020B0900000000000000" pitchFamily="50" charset="-128"/>
              </a:rPr>
              <a:t>技術アウトソーシング　対応業務概要（自動車）</a:t>
            </a:r>
          </a:p>
        </p:txBody>
      </p:sp>
      <p:pic>
        <p:nvPicPr>
          <p:cNvPr id="2" name="図 1" descr="アイコン&#10;&#10;中程度の精度で自動的に生成された説明">
            <a:extLst>
              <a:ext uri="{FF2B5EF4-FFF2-40B4-BE49-F238E27FC236}">
                <a16:creationId xmlns:a16="http://schemas.microsoft.com/office/drawing/2014/main" id="{ADFF3878-B48A-5FBA-68AA-B6E66FA744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7" name="スライド番号プレースホルダー 1">
            <a:extLst>
              <a:ext uri="{FF2B5EF4-FFF2-40B4-BE49-F238E27FC236}">
                <a16:creationId xmlns:a16="http://schemas.microsoft.com/office/drawing/2014/main" id="{7B23052E-BE0F-5678-A9D2-D364F6668B4F}"/>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rPr>
              <a:t>8</a:t>
            </a:r>
            <a:endPar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999984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91476-C978-4957-D8B9-451D1E8A1C90}"/>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87C7AAA0-5B55-969F-6022-67619AEC6F17}"/>
              </a:ext>
            </a:extLst>
          </p:cNvPr>
          <p:cNvSpPr>
            <a:spLocks noGrp="1"/>
          </p:cNvSpPr>
          <p:nvPr>
            <p:ph type="title"/>
          </p:nvPr>
        </p:nvSpPr>
        <p:spPr>
          <a:xfrm>
            <a:off x="3038051" y="288335"/>
            <a:ext cx="8352928" cy="500244"/>
          </a:xfrm>
        </p:spPr>
        <p:txBody>
          <a:bodyPr>
            <a:normAutofit/>
          </a:bodyPr>
          <a:lstStyle/>
          <a:p>
            <a:pPr algn="ctr"/>
            <a:r>
              <a:rPr lang="ja-JP" altLang="en-US" sz="2800" dirty="0">
                <a:solidFill>
                  <a:schemeClr val="tx1"/>
                </a:solidFill>
                <a:latin typeface="HGP創英角ｺﾞｼｯｸUB" panose="020B0900000000000000" pitchFamily="50" charset="-128"/>
                <a:ea typeface="HGP創英角ｺﾞｼｯｸUB" panose="020B0900000000000000" pitchFamily="50" charset="-128"/>
              </a:rPr>
              <a:t>技術アウトソーシング　対応業務概要（機械）</a:t>
            </a:r>
          </a:p>
        </p:txBody>
      </p:sp>
      <p:pic>
        <p:nvPicPr>
          <p:cNvPr id="2" name="図 1" descr="アイコン&#10;&#10;中程度の精度で自動的に生成された説明">
            <a:extLst>
              <a:ext uri="{FF2B5EF4-FFF2-40B4-BE49-F238E27FC236}">
                <a16:creationId xmlns:a16="http://schemas.microsoft.com/office/drawing/2014/main" id="{7AE32C7A-6B4B-FF97-F822-8CAB5C5FEC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7" name="スライド番号プレースホルダー 1">
            <a:extLst>
              <a:ext uri="{FF2B5EF4-FFF2-40B4-BE49-F238E27FC236}">
                <a16:creationId xmlns:a16="http://schemas.microsoft.com/office/drawing/2014/main" id="{53F718B7-CCB9-54C5-98D0-557E488B28BF}"/>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rPr>
              <a:t>9</a:t>
            </a:r>
          </a:p>
        </p:txBody>
      </p:sp>
      <p:pic>
        <p:nvPicPr>
          <p:cNvPr id="11" name="図 10">
            <a:extLst>
              <a:ext uri="{FF2B5EF4-FFF2-40B4-BE49-F238E27FC236}">
                <a16:creationId xmlns:a16="http://schemas.microsoft.com/office/drawing/2014/main" id="{1B774CE0-6157-5438-A931-94DD99CAD4F9}"/>
              </a:ext>
            </a:extLst>
          </p:cNvPr>
          <p:cNvPicPr>
            <a:picLocks noChangeAspect="1"/>
          </p:cNvPicPr>
          <p:nvPr/>
        </p:nvPicPr>
        <p:blipFill>
          <a:blip r:embed="rId3"/>
          <a:stretch>
            <a:fillRect/>
          </a:stretch>
        </p:blipFill>
        <p:spPr>
          <a:xfrm>
            <a:off x="681448" y="996221"/>
            <a:ext cx="10980396" cy="5297232"/>
          </a:xfrm>
          <a:prstGeom prst="rect">
            <a:avLst/>
          </a:prstGeom>
          <a:ln>
            <a:solidFill>
              <a:schemeClr val="accent1"/>
            </a:solidFill>
          </a:ln>
        </p:spPr>
      </p:pic>
    </p:spTree>
    <p:extLst>
      <p:ext uri="{BB962C8B-B14F-4D97-AF65-F5344CB8AC3E}">
        <p14:creationId xmlns:p14="http://schemas.microsoft.com/office/powerpoint/2010/main" val="1132218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31DB5-D3A0-243D-3D4D-162990224121}"/>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42C1F782-92F4-9B33-6654-2B9DD2CE0CED}"/>
              </a:ext>
            </a:extLst>
          </p:cNvPr>
          <p:cNvSpPr>
            <a:spLocks noGrp="1"/>
          </p:cNvSpPr>
          <p:nvPr>
            <p:ph type="title"/>
          </p:nvPr>
        </p:nvSpPr>
        <p:spPr>
          <a:xfrm>
            <a:off x="3038051" y="288335"/>
            <a:ext cx="8352928" cy="500244"/>
          </a:xfrm>
        </p:spPr>
        <p:txBody>
          <a:bodyPr>
            <a:normAutofit/>
          </a:bodyPr>
          <a:lstStyle/>
          <a:p>
            <a:pPr algn="ctr"/>
            <a:r>
              <a:rPr lang="ja-JP" altLang="en-US" sz="2800" dirty="0">
                <a:solidFill>
                  <a:schemeClr val="tx1"/>
                </a:solidFill>
                <a:latin typeface="HGP創英角ｺﾞｼｯｸUB" panose="020B0900000000000000" pitchFamily="50" charset="-128"/>
                <a:ea typeface="HGP創英角ｺﾞｼｯｸUB" panose="020B0900000000000000" pitchFamily="50" charset="-128"/>
              </a:rPr>
              <a:t>技術アウトソーシング　対応業務概要（サンプル）</a:t>
            </a:r>
          </a:p>
        </p:txBody>
      </p:sp>
      <p:pic>
        <p:nvPicPr>
          <p:cNvPr id="2" name="図 1" descr="アイコン&#10;&#10;中程度の精度で自動的に生成された説明">
            <a:extLst>
              <a:ext uri="{FF2B5EF4-FFF2-40B4-BE49-F238E27FC236}">
                <a16:creationId xmlns:a16="http://schemas.microsoft.com/office/drawing/2014/main" id="{21D296FB-5292-C05B-92B1-5166DF48B9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340" y="326831"/>
            <a:ext cx="1847710" cy="362055"/>
          </a:xfrm>
          <a:prstGeom prst="rect">
            <a:avLst/>
          </a:prstGeom>
        </p:spPr>
      </p:pic>
      <p:sp>
        <p:nvSpPr>
          <p:cNvPr id="7" name="スライド番号プレースホルダー 1">
            <a:extLst>
              <a:ext uri="{FF2B5EF4-FFF2-40B4-BE49-F238E27FC236}">
                <a16:creationId xmlns:a16="http://schemas.microsoft.com/office/drawing/2014/main" id="{685474FC-99C1-4022-9C1B-FAB7E9C21660}"/>
              </a:ext>
            </a:extLst>
          </p:cNvPr>
          <p:cNvSpPr txBox="1">
            <a:spLocks/>
          </p:cNvSpPr>
          <p:nvPr/>
        </p:nvSpPr>
        <p:spPr>
          <a:xfrm>
            <a:off x="222115" y="6089572"/>
            <a:ext cx="616085" cy="631904"/>
          </a:xfrm>
          <a:prstGeom prst="rect">
            <a:avLst/>
          </a:prstGeom>
        </p:spPr>
        <p:txBody>
          <a:bodyPr vert="horz" lIns="91440" tIns="45720" rIns="91440" bIns="45720" rtlCol="0" anchor="ctr"/>
          <a:lstStyle>
            <a:defPPr>
              <a:defRPr lang="ja-JP"/>
            </a:defPPr>
            <a:lvl1pPr marL="0" algn="ctr" defTabSz="914400" rtl="0" eaLnBrk="1" latinLnBrk="0" hangingPunct="1">
              <a:defRPr kumimoji="1" sz="2000" b="1"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tint val="75000"/>
                  </a:prstClr>
                </a:solidFill>
                <a:effectLst/>
                <a:uLnTx/>
                <a:uFillTx/>
                <a:latin typeface="游ゴシック" panose="020F0502020204030204"/>
                <a:ea typeface="游ゴシック" panose="020B0400000000000000" pitchFamily="50" charset="-128"/>
                <a:cs typeface="+mn-cs"/>
              </a:rPr>
              <a:t>9</a:t>
            </a:r>
          </a:p>
        </p:txBody>
      </p:sp>
      <p:pic>
        <p:nvPicPr>
          <p:cNvPr id="6" name="図 5">
            <a:extLst>
              <a:ext uri="{FF2B5EF4-FFF2-40B4-BE49-F238E27FC236}">
                <a16:creationId xmlns:a16="http://schemas.microsoft.com/office/drawing/2014/main" id="{B3DA6BE9-3941-0E80-31DA-7E0587BA73CE}"/>
              </a:ext>
            </a:extLst>
          </p:cNvPr>
          <p:cNvPicPr>
            <a:picLocks noChangeAspect="1"/>
          </p:cNvPicPr>
          <p:nvPr/>
        </p:nvPicPr>
        <p:blipFill>
          <a:blip r:embed="rId3"/>
          <a:stretch>
            <a:fillRect/>
          </a:stretch>
        </p:blipFill>
        <p:spPr>
          <a:xfrm>
            <a:off x="222115" y="1029780"/>
            <a:ext cx="5424577" cy="4918283"/>
          </a:xfrm>
          <a:prstGeom prst="rect">
            <a:avLst/>
          </a:prstGeom>
        </p:spPr>
      </p:pic>
      <p:pic>
        <p:nvPicPr>
          <p:cNvPr id="8" name="図 7">
            <a:extLst>
              <a:ext uri="{FF2B5EF4-FFF2-40B4-BE49-F238E27FC236}">
                <a16:creationId xmlns:a16="http://schemas.microsoft.com/office/drawing/2014/main" id="{622B660B-D57A-F1D0-ABBB-F6727086574A}"/>
              </a:ext>
            </a:extLst>
          </p:cNvPr>
          <p:cNvPicPr>
            <a:picLocks noChangeAspect="1"/>
          </p:cNvPicPr>
          <p:nvPr/>
        </p:nvPicPr>
        <p:blipFill>
          <a:blip r:embed="rId4"/>
          <a:stretch>
            <a:fillRect/>
          </a:stretch>
        </p:blipFill>
        <p:spPr>
          <a:xfrm>
            <a:off x="5851595" y="1029780"/>
            <a:ext cx="5942152" cy="4050567"/>
          </a:xfrm>
          <a:prstGeom prst="rect">
            <a:avLst/>
          </a:prstGeom>
        </p:spPr>
      </p:pic>
    </p:spTree>
    <p:extLst>
      <p:ext uri="{BB962C8B-B14F-4D97-AF65-F5344CB8AC3E}">
        <p14:creationId xmlns:p14="http://schemas.microsoft.com/office/powerpoint/2010/main" val="3006465289"/>
      </p:ext>
    </p:extLst>
  </p:cSld>
  <p:clrMapOvr>
    <a:masterClrMapping/>
  </p:clrMapOvr>
</p:sld>
</file>

<file path=ppt/theme/theme1.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76200">
          <a:headEnd type="none" w="med" len="med"/>
          <a:tailEnd type="triangle" w="med" len="med"/>
        </a:ln>
      </a:spPr>
      <a:bodyPr/>
      <a:lstStyle/>
      <a:style>
        <a:lnRef idx="2">
          <a:schemeClr val="accent6"/>
        </a:lnRef>
        <a:fillRef idx="0">
          <a:schemeClr val="accent6"/>
        </a:fillRef>
        <a:effectRef idx="1">
          <a:schemeClr val="accent6"/>
        </a:effectRef>
        <a:fontRef idx="minor">
          <a:schemeClr val="tx1"/>
        </a:fontRef>
      </a:style>
    </a:lnDef>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EDDFF10877FF447A18F296CE735D6AF" ma:contentTypeVersion="19" ma:contentTypeDescription="新しいドキュメントを作成します。" ma:contentTypeScope="" ma:versionID="cf3e1e6130735476bcc359d68091aaae">
  <xsd:schema xmlns:xsd="http://www.w3.org/2001/XMLSchema" xmlns:xs="http://www.w3.org/2001/XMLSchema" xmlns:p="http://schemas.microsoft.com/office/2006/metadata/properties" xmlns:ns2="9393f87d-3c80-4790-b45f-01ea261a75f7" xmlns:ns3="4c7b70f1-a698-4758-875d-ff9b1278b52f" targetNamespace="http://schemas.microsoft.com/office/2006/metadata/properties" ma:root="true" ma:fieldsID="d56bac9cc9dbb8f9a82dd1f6c0ad1c5c" ns2:_="" ns3:_="">
    <xsd:import namespace="9393f87d-3c80-4790-b45f-01ea261a75f7"/>
    <xsd:import namespace="4c7b70f1-a698-4758-875d-ff9b1278b52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93f87d-3c80-4790-b45f-01ea261a75f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f88dcf0f-e171-4e61-8bed-1d8939fb3312"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c7b70f1-a698-4758-875d-ff9b1278b52f"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db271471-298a-430e-8a8e-dfad939e5eab}" ma:internalName="TaxCatchAll" ma:showField="CatchAllData" ma:web="4c7b70f1-a698-4758-875d-ff9b1278b5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c7b70f1-a698-4758-875d-ff9b1278b52f" xsi:nil="true"/>
    <lcf76f155ced4ddcb4097134ff3c332f xmlns="9393f87d-3c80-4790-b45f-01ea261a75f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D721ADA-F57D-41A7-969F-33DA3FEFF9BB}"/>
</file>

<file path=customXml/itemProps2.xml><?xml version="1.0" encoding="utf-8"?>
<ds:datastoreItem xmlns:ds="http://schemas.openxmlformats.org/officeDocument/2006/customXml" ds:itemID="{F8DEAD03-F8C5-437A-B701-2A708E915079}"/>
</file>

<file path=customXml/itemProps3.xml><?xml version="1.0" encoding="utf-8"?>
<ds:datastoreItem xmlns:ds="http://schemas.openxmlformats.org/officeDocument/2006/customXml" ds:itemID="{5616EC1C-7685-4C45-A2EA-DA8F023B327D}"/>
</file>

<file path=docProps/app.xml><?xml version="1.0" encoding="utf-8"?>
<Properties xmlns="http://schemas.openxmlformats.org/officeDocument/2006/extended-properties" xmlns:vt="http://schemas.openxmlformats.org/officeDocument/2006/docPropsVTypes">
  <TotalTime>1983</TotalTime>
  <Words>3486</Words>
  <Application>Microsoft Office PowerPoint</Application>
  <PresentationFormat>Widescreen</PresentationFormat>
  <Paragraphs>347</Paragraphs>
  <Slides>23</Slides>
  <Notes>7</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23</vt:i4>
      </vt:variant>
    </vt:vector>
  </HeadingPairs>
  <TitlesOfParts>
    <vt:vector size="43" baseType="lpstr">
      <vt:lpstr>BIZ UDゴシック</vt:lpstr>
      <vt:lpstr>HG丸ｺﾞｼｯｸM-PRO</vt:lpstr>
      <vt:lpstr>HGP明朝E</vt:lpstr>
      <vt:lpstr>HGP創英角ｺﾞｼｯｸUB</vt:lpstr>
      <vt:lpstr>HGS創英角ｺﾞｼｯｸUB</vt:lpstr>
      <vt:lpstr>Meiryo</vt:lpstr>
      <vt:lpstr>Meiryo UI</vt:lpstr>
      <vt:lpstr>游ゴシック</vt:lpstr>
      <vt:lpstr>Aharoni</vt:lpstr>
      <vt:lpstr>Aptos</vt:lpstr>
      <vt:lpstr>Arial</vt:lpstr>
      <vt:lpstr>Calibri</vt:lpstr>
      <vt:lpstr>Calibri Light</vt:lpstr>
      <vt:lpstr>Century Gothic</vt:lpstr>
      <vt:lpstr>Roboto</vt:lpstr>
      <vt:lpstr>Times New Roman</vt:lpstr>
      <vt:lpstr>4_Office Theme</vt:lpstr>
      <vt:lpstr>2_Office テーマ</vt:lpstr>
      <vt:lpstr>Office テーマ</vt:lpstr>
      <vt:lpstr>Office ​​テーマ</vt:lpstr>
      <vt:lpstr>お客様の製品開発工程を ワンストップで徹底サポート</vt:lpstr>
      <vt:lpstr>PowerPoint Presentation</vt:lpstr>
      <vt:lpstr>PowerPoint Presentation</vt:lpstr>
      <vt:lpstr>PowerPoint Presentation</vt:lpstr>
      <vt:lpstr>技術アウトソーシング　対応業務概要（自動車）</vt:lpstr>
      <vt:lpstr>技術アウトソーシング　対応業務概要（自動車）</vt:lpstr>
      <vt:lpstr>技術アウトソーシング　対応業務概要（自動車）</vt:lpstr>
      <vt:lpstr>技術アウトソーシング　対応業務概要（機械）</vt:lpstr>
      <vt:lpstr>技術アウトソーシング　対応業務概要（サンプル）</vt:lpstr>
      <vt:lpstr>技術社員紹介</vt:lpstr>
      <vt:lpstr>技術社員紹介</vt:lpstr>
      <vt:lpstr>技術社員紹介</vt:lpstr>
      <vt:lpstr>技術社員紹介</vt:lpstr>
      <vt:lpstr>技術社員紹介</vt:lpstr>
      <vt:lpstr>ベトナム技術者育成・紹介事業</vt:lpstr>
      <vt:lpstr>ベトナム理系大卒人材の募集・選考・育成 と 送出し</vt:lpstr>
      <vt:lpstr>PowerPoint Presentation</vt:lpstr>
      <vt:lpstr>ベトナム国内での来日前技術教育は、各種ご相談可能です。</vt:lpstr>
      <vt:lpstr>PowerPoint Presentation</vt:lpstr>
      <vt:lpstr>ESUHAI Tower 2024着工予定</vt:lpstr>
      <vt:lpstr>ご相談は弊社営業または下記事務所へ</vt:lpstr>
      <vt:lpstr>以上</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Ohkura Kenji</dc:creator>
  <cp:lastModifiedBy>Trần Đình Lĩnh</cp:lastModifiedBy>
  <cp:revision>31</cp:revision>
  <dcterms:created xsi:type="dcterms:W3CDTF">2024-03-14T02:59:12Z</dcterms:created>
  <dcterms:modified xsi:type="dcterms:W3CDTF">2025-05-16T03:24:09Z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0x0101004EDDFF10877FF447A18F296CE735D6AF</vt:lpwstr>
  </property>
</Properties>
</file>